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7" r:id="rId3"/>
    <p:sldId id="259" r:id="rId4"/>
    <p:sldId id="258" r:id="rId5"/>
    <p:sldId id="26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75" r:id="rId16"/>
    <p:sldId id="273" r:id="rId17"/>
    <p:sldId id="277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69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05051-8BA8-414E-BA55-69B820B8AA82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511503-5333-4549-9880-848B1C94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111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11503-5333-4549-9880-848B1C94069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46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11503-5333-4549-9880-848B1C94069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42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11.png"/><Relationship Id="rId10" Type="http://schemas.openxmlformats.org/officeDocument/2006/relationships/image" Target="../media/image9.png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mk-MK" dirty="0" err="1">
                <a:cs typeface="Arial"/>
              </a:rPr>
              <a:t>Photoelectric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effect</a:t>
            </a:r>
            <a:endParaRPr lang="en-US" dirty="0" err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848600" cy="1752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endParaRPr lang="mk-MK" sz="4000" dirty="0"/>
          </a:p>
        </p:txBody>
      </p:sp>
    </p:spTree>
    <p:extLst>
      <p:ext uri="{BB962C8B-B14F-4D97-AF65-F5344CB8AC3E}">
        <p14:creationId xmlns:p14="http://schemas.microsoft.com/office/powerpoint/2010/main" val="1746148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447800"/>
          </a:xfrm>
        </p:spPr>
        <p:txBody>
          <a:bodyPr>
            <a:normAutofit/>
          </a:bodyPr>
          <a:lstStyle/>
          <a:p>
            <a:r>
              <a:rPr lang="mk-MK" dirty="0" err="1">
                <a:cs typeface="Arial"/>
              </a:rPr>
              <a:t>What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is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the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role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of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photons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in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the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photoelectric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effect</a:t>
            </a:r>
            <a:r>
              <a:rPr lang="mk-MK" dirty="0"/>
              <a:t>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140" y="1981200"/>
            <a:ext cx="5931720" cy="4495800"/>
          </a:xfrm>
        </p:spPr>
      </p:pic>
    </p:spTree>
    <p:extLst>
      <p:ext uri="{BB962C8B-B14F-4D97-AF65-F5344CB8AC3E}">
        <p14:creationId xmlns:p14="http://schemas.microsoft.com/office/powerpoint/2010/main" val="279686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err="1">
                <a:cs typeface="Arial"/>
              </a:rPr>
              <a:t>Work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function</a:t>
            </a:r>
            <a:endParaRPr lang="en-US" dirty="0" err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2286000"/>
            <a:ext cx="3505200" cy="12892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mk-MK" dirty="0" err="1">
                <a:cs typeface="Arial"/>
              </a:rPr>
              <a:t>Energy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required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for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the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electron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to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leave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the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metal</a:t>
            </a:r>
            <a:r>
              <a:rPr lang="mk-MK" dirty="0">
                <a:cs typeface="Arial"/>
              </a:rPr>
              <a:t> </a:t>
            </a:r>
            <a:endParaRPr lang="mk-MK" dirty="0"/>
          </a:p>
        </p:txBody>
      </p:sp>
      <p:sp>
        <p:nvSpPr>
          <p:cNvPr id="4" name="Cloud 3"/>
          <p:cNvSpPr/>
          <p:nvPr/>
        </p:nvSpPr>
        <p:spPr>
          <a:xfrm>
            <a:off x="4548436" y="647700"/>
            <a:ext cx="2819400" cy="1143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 err="1">
                <a:cs typeface="Arial"/>
              </a:rPr>
              <a:t>New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physical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quantity</a:t>
            </a:r>
            <a:r>
              <a:rPr lang="mk-MK" dirty="0">
                <a:cs typeface="Arial"/>
              </a:rPr>
              <a:t>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75" b="96234" l="1905" r="948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35211"/>
            <a:ext cx="5001323" cy="4553586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5382323" y="3581400"/>
            <a:ext cx="1981200" cy="149819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 err="1">
                <a:cs typeface="Arial"/>
              </a:rPr>
              <a:t>Property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of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the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metal</a:t>
            </a:r>
            <a:endParaRPr lang="en-US" dirty="0" err="1"/>
          </a:p>
        </p:txBody>
      </p:sp>
      <p:sp>
        <p:nvSpPr>
          <p:cNvPr id="7" name="Cloud 6"/>
          <p:cNvSpPr/>
          <p:nvPr/>
        </p:nvSpPr>
        <p:spPr>
          <a:xfrm>
            <a:off x="6858000" y="5079596"/>
            <a:ext cx="1905000" cy="110920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 err="1">
                <a:cs typeface="Arial"/>
              </a:rPr>
              <a:t>Notation</a:t>
            </a:r>
            <a:r>
              <a:rPr lang="mk-MK" dirty="0"/>
              <a:t>:</a:t>
            </a:r>
            <a:br>
              <a:rPr lang="mk-MK" dirty="0"/>
            </a:br>
            <a:r>
              <a:rPr lang="mk-MK" dirty="0"/>
              <a:t> 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1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err="1">
                <a:cs typeface="Arial"/>
              </a:rPr>
              <a:t>Einstein's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equation</a:t>
            </a:r>
            <a:r>
              <a:rPr lang="mk-MK" dirty="0">
                <a:cs typeface="Arial"/>
              </a:rPr>
              <a:t> </a:t>
            </a:r>
            <a:r>
              <a:rPr lang="mk-MK" dirty="0" err="1">
                <a:cs typeface="Arial"/>
              </a:rPr>
              <a:t>for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the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photoelectric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effect</a:t>
            </a:r>
            <a:r>
              <a:rPr lang="mk-MK" dirty="0">
                <a:cs typeface="Arial"/>
              </a:rPr>
              <a:t> </a:t>
            </a:r>
            <a:endParaRPr lang="mk-M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009900" y="1828800"/>
                <a:ext cx="2667000" cy="1066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h𝑓</m:t>
                      </m:r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900" y="1828800"/>
                <a:ext cx="2667000" cy="10668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loud 4"/>
          <p:cNvSpPr/>
          <p:nvPr/>
        </p:nvSpPr>
        <p:spPr>
          <a:xfrm>
            <a:off x="5693376" y="4876800"/>
            <a:ext cx="2514600" cy="1447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 err="1">
                <a:cs typeface="Arial"/>
              </a:rPr>
              <a:t>Conservation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of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energy</a:t>
            </a:r>
            <a:r>
              <a:rPr lang="mk-MK" dirty="0"/>
              <a:t>!!!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28675" y="3248025"/>
            <a:ext cx="7902014" cy="21764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mk-MK" dirty="0" err="1">
                <a:cs typeface="Arial"/>
              </a:rPr>
              <a:t>The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energy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of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the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photon</a:t>
            </a:r>
            <a:r>
              <a:rPr lang="mk-MK" dirty="0">
                <a:cs typeface="Arial"/>
              </a:rPr>
              <a:t> (</a:t>
            </a:r>
            <a:r>
              <a:rPr lang="mk-MK" i="1" dirty="0" err="1">
                <a:cs typeface="Arial"/>
              </a:rPr>
              <a:t>hf</a:t>
            </a:r>
            <a:r>
              <a:rPr lang="mk-MK" dirty="0">
                <a:cs typeface="Arial"/>
              </a:rPr>
              <a:t>) </a:t>
            </a:r>
            <a:r>
              <a:rPr lang="mk-MK" dirty="0" err="1">
                <a:cs typeface="Arial"/>
              </a:rPr>
              <a:t>is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used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to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overcome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the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work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function</a:t>
            </a:r>
            <a:r>
              <a:rPr lang="mk-MK" dirty="0">
                <a:cs typeface="Arial"/>
              </a:rPr>
              <a:t> (</a:t>
            </a:r>
            <a:r>
              <a:rPr lang="mk-MK" i="1" dirty="0">
                <a:cs typeface="Arial"/>
              </a:rPr>
              <a:t>A</a:t>
            </a:r>
            <a:r>
              <a:rPr lang="mk-MK" dirty="0">
                <a:cs typeface="Arial"/>
              </a:rPr>
              <a:t>), </a:t>
            </a:r>
            <a:r>
              <a:rPr lang="mk-MK" dirty="0" err="1">
                <a:cs typeface="Arial"/>
              </a:rPr>
              <a:t>and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the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exess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is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turned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into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kinetic</a:t>
            </a:r>
            <a:r>
              <a:rPr lang="mk-MK" dirty="0">
                <a:cs typeface="Arial"/>
              </a:rPr>
              <a:t> </a:t>
            </a:r>
            <a:r>
              <a:rPr lang="mk-MK" dirty="0" err="1">
                <a:cs typeface="Arial"/>
              </a:rPr>
              <a:t>energy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of</a:t>
            </a:r>
            <a:r>
              <a:rPr lang="mk-MK" dirty="0">
                <a:cs typeface="Arial"/>
              </a:rPr>
              <a:t> </a:t>
            </a:r>
            <a:r>
              <a:rPr lang="mk-MK" dirty="0" err="1">
                <a:cs typeface="Arial"/>
              </a:rPr>
              <a:t>the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electron</a:t>
            </a:r>
            <a:r>
              <a:rPr lang="mk-MK" dirty="0">
                <a:cs typeface="Arial"/>
              </a:rPr>
              <a:t>.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203826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752600"/>
          </a:xfrm>
        </p:spPr>
        <p:txBody>
          <a:bodyPr>
            <a:normAutofit/>
          </a:bodyPr>
          <a:lstStyle/>
          <a:p>
            <a:pPr algn="ctr"/>
            <a:r>
              <a:rPr lang="mk-MK" dirty="0" err="1">
                <a:cs typeface="Arial"/>
              </a:rPr>
              <a:t>Conclusions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about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the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photoelectric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effect</a:t>
            </a:r>
            <a:r>
              <a:rPr lang="mk-MK" dirty="0">
                <a:cs typeface="Arial"/>
              </a:rPr>
              <a:t> 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95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mk-MK" dirty="0" err="1">
                <a:cs typeface="Arial"/>
              </a:rPr>
              <a:t>The</a:t>
            </a:r>
            <a:r>
              <a:rPr lang="mk-MK" dirty="0">
                <a:cs typeface="Arial"/>
              </a:rPr>
              <a:t> </a:t>
            </a:r>
            <a:r>
              <a:rPr lang="mk-MK" dirty="0" err="1">
                <a:cs typeface="Arial"/>
              </a:rPr>
              <a:t>number</a:t>
            </a:r>
            <a:r>
              <a:rPr lang="mk-MK" dirty="0">
                <a:cs typeface="Arial"/>
              </a:rPr>
              <a:t> </a:t>
            </a:r>
            <a:r>
              <a:rPr lang="mk-MK" dirty="0" err="1">
                <a:cs typeface="Arial"/>
              </a:rPr>
              <a:t>of</a:t>
            </a:r>
            <a:r>
              <a:rPr lang="mk-MK" dirty="0">
                <a:cs typeface="Arial"/>
              </a:rPr>
              <a:t> </a:t>
            </a:r>
            <a:r>
              <a:rPr lang="mk-MK" dirty="0" err="1">
                <a:cs typeface="Arial"/>
              </a:rPr>
              <a:t>ejected</a:t>
            </a:r>
            <a:r>
              <a:rPr lang="mk-MK" dirty="0">
                <a:cs typeface="Arial"/>
              </a:rPr>
              <a:t> </a:t>
            </a:r>
            <a:r>
              <a:rPr lang="mk-MK" dirty="0" err="1">
                <a:cs typeface="Arial"/>
              </a:rPr>
              <a:t>electrons</a:t>
            </a:r>
            <a:r>
              <a:rPr lang="mk-MK" dirty="0">
                <a:cs typeface="Arial"/>
              </a:rPr>
              <a:t> </a:t>
            </a:r>
            <a:r>
              <a:rPr lang="mk-MK" dirty="0" err="1">
                <a:cs typeface="Arial"/>
              </a:rPr>
              <a:t>is</a:t>
            </a:r>
            <a:r>
              <a:rPr lang="mk-MK" dirty="0">
                <a:cs typeface="Arial"/>
              </a:rPr>
              <a:t> </a:t>
            </a:r>
            <a:r>
              <a:rPr lang="mk-MK" dirty="0" err="1">
                <a:cs typeface="Arial"/>
              </a:rPr>
              <a:t>proportional</a:t>
            </a:r>
            <a:r>
              <a:rPr lang="mk-MK" dirty="0">
                <a:cs typeface="Arial"/>
              </a:rPr>
              <a:t> </a:t>
            </a:r>
            <a:r>
              <a:rPr lang="mk-MK" dirty="0" err="1">
                <a:cs typeface="Arial"/>
              </a:rPr>
              <a:t>to</a:t>
            </a:r>
            <a:r>
              <a:rPr lang="mk-MK" dirty="0">
                <a:cs typeface="Arial"/>
              </a:rPr>
              <a:t> </a:t>
            </a:r>
            <a:r>
              <a:rPr lang="mk-MK" dirty="0" err="1">
                <a:cs typeface="Arial"/>
              </a:rPr>
              <a:t>the</a:t>
            </a:r>
            <a:r>
              <a:rPr lang="mk-MK" dirty="0">
                <a:cs typeface="Arial"/>
              </a:rPr>
              <a:t> </a:t>
            </a:r>
            <a:r>
              <a:rPr lang="mk-MK" dirty="0" err="1">
                <a:cs typeface="Arial"/>
              </a:rPr>
              <a:t>intensity</a:t>
            </a:r>
            <a:r>
              <a:rPr lang="mk-MK" dirty="0">
                <a:cs typeface="Arial"/>
              </a:rPr>
              <a:t> </a:t>
            </a:r>
            <a:r>
              <a:rPr lang="mk-MK" dirty="0" err="1">
                <a:cs typeface="Arial"/>
              </a:rPr>
              <a:t>of</a:t>
            </a:r>
            <a:r>
              <a:rPr lang="mk-MK" dirty="0">
                <a:cs typeface="Arial"/>
              </a:rPr>
              <a:t> </a:t>
            </a:r>
            <a:r>
              <a:rPr lang="mk-MK" dirty="0" err="1">
                <a:cs typeface="Arial"/>
              </a:rPr>
              <a:t>the</a:t>
            </a:r>
            <a:r>
              <a:rPr lang="mk-MK" dirty="0">
                <a:cs typeface="Arial"/>
              </a:rPr>
              <a:t> </a:t>
            </a:r>
            <a:r>
              <a:rPr lang="mk-MK" dirty="0" err="1">
                <a:cs typeface="Arial"/>
              </a:rPr>
              <a:t>incident</a:t>
            </a:r>
            <a:r>
              <a:rPr lang="mk-MK" dirty="0">
                <a:cs typeface="Arial"/>
              </a:rPr>
              <a:t> </a:t>
            </a:r>
            <a:r>
              <a:rPr lang="mk-MK" dirty="0" err="1">
                <a:cs typeface="Arial"/>
              </a:rPr>
              <a:t>light</a:t>
            </a:r>
            <a:r>
              <a:rPr lang="mk-MK" dirty="0">
                <a:cs typeface="Arial"/>
              </a:rPr>
              <a:t> </a:t>
            </a:r>
            <a:endParaRPr lang="mk-MK"/>
          </a:p>
          <a:p>
            <a:pPr marL="457200" indent="-457200">
              <a:buFont typeface="+mj-lt"/>
              <a:buAutoNum type="arabicParenR"/>
            </a:pPr>
            <a:r>
              <a:rPr lang="mk-MK" dirty="0" err="1">
                <a:cs typeface="Arial"/>
              </a:rPr>
              <a:t>Whether</a:t>
            </a:r>
            <a:r>
              <a:rPr lang="mk-MK" dirty="0">
                <a:cs typeface="Arial"/>
              </a:rPr>
              <a:t> </a:t>
            </a:r>
            <a:r>
              <a:rPr lang="mk-MK" dirty="0" err="1">
                <a:cs typeface="Arial"/>
              </a:rPr>
              <a:t>electrons</a:t>
            </a:r>
            <a:r>
              <a:rPr lang="mk-MK" dirty="0">
                <a:cs typeface="Arial"/>
              </a:rPr>
              <a:t> </a:t>
            </a:r>
            <a:r>
              <a:rPr lang="mk-MK" dirty="0" err="1">
                <a:cs typeface="Arial"/>
              </a:rPr>
              <a:t>are</a:t>
            </a:r>
            <a:r>
              <a:rPr lang="mk-MK" dirty="0">
                <a:cs typeface="Arial"/>
              </a:rPr>
              <a:t> </a:t>
            </a:r>
            <a:r>
              <a:rPr lang="mk-MK" dirty="0" err="1">
                <a:cs typeface="Arial"/>
              </a:rPr>
              <a:t>ejected</a:t>
            </a:r>
            <a:r>
              <a:rPr lang="mk-MK" dirty="0">
                <a:cs typeface="Arial"/>
              </a:rPr>
              <a:t> </a:t>
            </a:r>
            <a:r>
              <a:rPr lang="mk-MK" dirty="0" err="1">
                <a:cs typeface="Arial"/>
              </a:rPr>
              <a:t>is</a:t>
            </a:r>
            <a:r>
              <a:rPr lang="mk-MK" dirty="0">
                <a:cs typeface="Arial"/>
              </a:rPr>
              <a:t> </a:t>
            </a:r>
            <a:r>
              <a:rPr lang="mk-MK" dirty="0" err="1">
                <a:cs typeface="Arial"/>
              </a:rPr>
              <a:t>dependent</a:t>
            </a:r>
            <a:r>
              <a:rPr lang="mk-MK" dirty="0">
                <a:cs typeface="Arial"/>
              </a:rPr>
              <a:t> </a:t>
            </a:r>
            <a:r>
              <a:rPr lang="mk-MK" dirty="0" err="1">
                <a:cs typeface="Arial"/>
              </a:rPr>
              <a:t>on</a:t>
            </a:r>
            <a:r>
              <a:rPr lang="mk-MK" dirty="0">
                <a:cs typeface="Arial"/>
              </a:rPr>
              <a:t> </a:t>
            </a:r>
            <a:r>
              <a:rPr lang="mk-MK" dirty="0" err="1">
                <a:cs typeface="Arial"/>
              </a:rPr>
              <a:t>the</a:t>
            </a:r>
            <a:r>
              <a:rPr lang="mk-MK" dirty="0">
                <a:cs typeface="Arial"/>
              </a:rPr>
              <a:t>  </a:t>
            </a:r>
            <a:r>
              <a:rPr lang="mk-MK" dirty="0" err="1">
                <a:cs typeface="Arial"/>
              </a:rPr>
              <a:t>frequency</a:t>
            </a:r>
            <a:r>
              <a:rPr lang="mk-MK" dirty="0">
                <a:cs typeface="Arial"/>
              </a:rPr>
              <a:t> </a:t>
            </a:r>
            <a:r>
              <a:rPr lang="mk-MK" dirty="0" err="1">
                <a:cs typeface="Arial"/>
              </a:rPr>
              <a:t>of</a:t>
            </a:r>
            <a:r>
              <a:rPr lang="mk-MK" dirty="0">
                <a:cs typeface="Arial"/>
              </a:rPr>
              <a:t> </a:t>
            </a:r>
            <a:r>
              <a:rPr lang="mk-MK" dirty="0" err="1">
                <a:cs typeface="Arial"/>
              </a:rPr>
              <a:t>the</a:t>
            </a:r>
            <a:r>
              <a:rPr lang="mk-MK" dirty="0">
                <a:cs typeface="Arial"/>
              </a:rPr>
              <a:t> </a:t>
            </a:r>
            <a:r>
              <a:rPr lang="mk-MK" dirty="0" err="1">
                <a:cs typeface="Arial"/>
              </a:rPr>
              <a:t>light</a:t>
            </a:r>
            <a:r>
              <a:rPr lang="mk-MK" dirty="0">
                <a:cs typeface="Arial"/>
              </a:rPr>
              <a:t> </a:t>
            </a:r>
          </a:p>
          <a:p>
            <a:pPr marL="457200" indent="-457200">
              <a:buFont typeface="+mj-lt"/>
              <a:buAutoNum type="arabicParenR"/>
            </a:pPr>
            <a:r>
              <a:rPr lang="mk-MK" dirty="0" err="1">
                <a:cs typeface="Arial"/>
              </a:rPr>
              <a:t>The</a:t>
            </a:r>
            <a:r>
              <a:rPr lang="mk-MK" dirty="0">
                <a:cs typeface="Arial"/>
              </a:rPr>
              <a:t> </a:t>
            </a:r>
            <a:r>
              <a:rPr lang="mk-MK" dirty="0" err="1">
                <a:cs typeface="Arial"/>
              </a:rPr>
              <a:t>maximum</a:t>
            </a:r>
            <a:r>
              <a:rPr lang="mk-MK" dirty="0">
                <a:cs typeface="Arial"/>
              </a:rPr>
              <a:t> </a:t>
            </a:r>
            <a:r>
              <a:rPr lang="mk-MK" dirty="0" err="1">
                <a:cs typeface="Arial"/>
              </a:rPr>
              <a:t>kinetic</a:t>
            </a:r>
            <a:r>
              <a:rPr lang="mk-MK" dirty="0">
                <a:cs typeface="Arial"/>
              </a:rPr>
              <a:t> </a:t>
            </a:r>
            <a:r>
              <a:rPr lang="mk-MK" dirty="0" err="1">
                <a:cs typeface="Arial"/>
              </a:rPr>
              <a:t>energy</a:t>
            </a:r>
            <a:r>
              <a:rPr lang="mk-MK" dirty="0">
                <a:cs typeface="Arial"/>
              </a:rPr>
              <a:t> </a:t>
            </a:r>
            <a:r>
              <a:rPr lang="mk-MK" dirty="0" err="1">
                <a:cs typeface="Arial"/>
              </a:rPr>
              <a:t>of</a:t>
            </a:r>
            <a:r>
              <a:rPr lang="mk-MK" dirty="0">
                <a:cs typeface="Arial"/>
              </a:rPr>
              <a:t> </a:t>
            </a:r>
            <a:r>
              <a:rPr lang="mk-MK" dirty="0" err="1">
                <a:cs typeface="Arial"/>
              </a:rPr>
              <a:t>the</a:t>
            </a:r>
            <a:r>
              <a:rPr lang="mk-MK" dirty="0">
                <a:cs typeface="Arial"/>
              </a:rPr>
              <a:t> </a:t>
            </a:r>
            <a:r>
              <a:rPr lang="mk-MK" dirty="0" err="1">
                <a:cs typeface="Arial"/>
              </a:rPr>
              <a:t>electrons</a:t>
            </a:r>
            <a:r>
              <a:rPr lang="mk-MK" dirty="0">
                <a:cs typeface="Arial"/>
              </a:rPr>
              <a:t> </a:t>
            </a:r>
            <a:r>
              <a:rPr lang="mk-MK" dirty="0" err="1">
                <a:cs typeface="Arial"/>
              </a:rPr>
              <a:t>depends</a:t>
            </a:r>
            <a:r>
              <a:rPr lang="mk-MK" dirty="0">
                <a:cs typeface="Arial"/>
              </a:rPr>
              <a:t> </a:t>
            </a:r>
            <a:r>
              <a:rPr lang="mk-MK" dirty="0" err="1">
                <a:cs typeface="Arial"/>
              </a:rPr>
              <a:t>on</a:t>
            </a:r>
            <a:r>
              <a:rPr lang="mk-MK" dirty="0">
                <a:cs typeface="Arial"/>
              </a:rPr>
              <a:t> </a:t>
            </a:r>
            <a:r>
              <a:rPr lang="mk-MK" dirty="0" err="1">
                <a:cs typeface="Arial"/>
              </a:rPr>
              <a:t>the</a:t>
            </a:r>
            <a:r>
              <a:rPr lang="mk-MK" dirty="0">
                <a:cs typeface="Arial"/>
              </a:rPr>
              <a:t> </a:t>
            </a:r>
            <a:r>
              <a:rPr lang="mk-MK" dirty="0" err="1">
                <a:cs typeface="Arial"/>
              </a:rPr>
              <a:t>frequency</a:t>
            </a:r>
            <a:r>
              <a:rPr lang="mk-MK" dirty="0">
                <a:cs typeface="Arial"/>
              </a:rPr>
              <a:t> </a:t>
            </a:r>
            <a:r>
              <a:rPr lang="mk-MK" dirty="0" err="1">
                <a:cs typeface="Arial"/>
              </a:rPr>
              <a:t>of</a:t>
            </a:r>
            <a:r>
              <a:rPr lang="mk-MK" dirty="0">
                <a:cs typeface="Arial"/>
              </a:rPr>
              <a:t> </a:t>
            </a:r>
            <a:r>
              <a:rPr lang="mk-MK" dirty="0" err="1">
                <a:cs typeface="Arial"/>
              </a:rPr>
              <a:t>the</a:t>
            </a:r>
            <a:r>
              <a:rPr lang="mk-MK" dirty="0">
                <a:cs typeface="Arial"/>
              </a:rPr>
              <a:t> </a:t>
            </a:r>
            <a:r>
              <a:rPr lang="mk-MK" dirty="0" err="1">
                <a:cs typeface="Arial"/>
              </a:rPr>
              <a:t>light</a:t>
            </a:r>
            <a:r>
              <a:rPr lang="mk-MK" dirty="0">
                <a:cs typeface="Arial"/>
              </a:rPr>
              <a:t> </a:t>
            </a:r>
            <a:r>
              <a:rPr lang="en-US" dirty="0">
                <a:cs typeface="Arial"/>
              </a:rPr>
              <a:t>  </a:t>
            </a:r>
            <a:endParaRPr lang="mk-MK"/>
          </a:p>
          <a:p>
            <a:pPr marL="457200" indent="-457200">
              <a:buFont typeface="+mj-lt"/>
              <a:buAutoNum type="arabicParenR"/>
            </a:pPr>
            <a:r>
              <a:rPr lang="mk-MK" dirty="0" err="1">
                <a:cs typeface="Arial"/>
              </a:rPr>
              <a:t>At</a:t>
            </a:r>
            <a:r>
              <a:rPr lang="mk-MK" dirty="0">
                <a:cs typeface="Arial"/>
              </a:rPr>
              <a:t> </a:t>
            </a:r>
            <a:r>
              <a:rPr lang="mk-MK" dirty="0" err="1">
                <a:cs typeface="Arial"/>
              </a:rPr>
              <a:t>low</a:t>
            </a:r>
            <a:r>
              <a:rPr lang="mk-MK" dirty="0">
                <a:cs typeface="Arial"/>
              </a:rPr>
              <a:t> </a:t>
            </a:r>
            <a:r>
              <a:rPr lang="mk-MK" dirty="0" err="1">
                <a:cs typeface="Arial"/>
              </a:rPr>
              <a:t>intensities</a:t>
            </a:r>
            <a:r>
              <a:rPr lang="mk-MK" dirty="0">
                <a:cs typeface="Arial"/>
              </a:rPr>
              <a:t>, </a:t>
            </a:r>
            <a:r>
              <a:rPr lang="mk-MK" dirty="0" err="1">
                <a:cs typeface="Arial"/>
              </a:rPr>
              <a:t>electrons</a:t>
            </a:r>
            <a:r>
              <a:rPr lang="mk-MK" dirty="0">
                <a:cs typeface="Arial"/>
              </a:rPr>
              <a:t> </a:t>
            </a:r>
            <a:r>
              <a:rPr lang="mk-MK" dirty="0" err="1">
                <a:cs typeface="Arial"/>
              </a:rPr>
              <a:t>are</a:t>
            </a:r>
            <a:r>
              <a:rPr lang="mk-MK" dirty="0">
                <a:cs typeface="Arial"/>
              </a:rPr>
              <a:t> </a:t>
            </a:r>
            <a:r>
              <a:rPr lang="mk-MK" dirty="0" err="1">
                <a:cs typeface="Arial"/>
              </a:rPr>
              <a:t>ejected</a:t>
            </a:r>
            <a:r>
              <a:rPr lang="mk-MK" dirty="0">
                <a:cs typeface="Arial"/>
              </a:rPr>
              <a:t> </a:t>
            </a:r>
            <a:r>
              <a:rPr lang="mk-MK" dirty="0" err="1">
                <a:cs typeface="Arial"/>
              </a:rPr>
              <a:t>immediately</a:t>
            </a:r>
            <a:r>
              <a:rPr lang="en-US" dirty="0">
                <a:cs typeface="Arial"/>
              </a:rPr>
              <a:t> </a:t>
            </a:r>
          </a:p>
          <a:p>
            <a:pPr marL="457200" indent="-457200">
              <a:buFont typeface="+mj-lt"/>
              <a:buAutoNum type="arabicParenR"/>
            </a:pPr>
            <a:endParaRPr lang="mk-MK"/>
          </a:p>
          <a:p>
            <a:pPr marL="457200" indent="-457200">
              <a:buFont typeface="+mj-lt"/>
              <a:buAutoNum type="arabicParenR"/>
            </a:pPr>
            <a:endParaRPr lang="mk-MK" dirty="0"/>
          </a:p>
          <a:p>
            <a:pPr marL="457200" indent="-457200">
              <a:buFont typeface="+mj-lt"/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748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914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mk-MK" b="1" dirty="0" err="1">
                <a:solidFill>
                  <a:srgbClr val="1F497D"/>
                </a:solidFill>
                <a:cs typeface="Arial"/>
              </a:rPr>
              <a:t>The</a:t>
            </a:r>
            <a:r>
              <a:rPr lang="mk-MK" b="1" dirty="0">
                <a:solidFill>
                  <a:srgbClr val="1F497D"/>
                </a:solidFill>
                <a:cs typeface="Arial"/>
              </a:rPr>
              <a:t> </a:t>
            </a:r>
            <a:r>
              <a:rPr lang="mk-MK" b="1" dirty="0" err="1">
                <a:solidFill>
                  <a:srgbClr val="1F497D"/>
                </a:solidFill>
                <a:cs typeface="Arial"/>
              </a:rPr>
              <a:t>number</a:t>
            </a:r>
            <a:r>
              <a:rPr lang="mk-MK" b="1" dirty="0">
                <a:solidFill>
                  <a:srgbClr val="1F497D"/>
                </a:solidFill>
                <a:cs typeface="Arial"/>
              </a:rPr>
              <a:t> </a:t>
            </a:r>
            <a:r>
              <a:rPr lang="mk-MK" b="1" dirty="0" err="1">
                <a:solidFill>
                  <a:srgbClr val="1F497D"/>
                </a:solidFill>
                <a:cs typeface="Arial"/>
              </a:rPr>
              <a:t>of</a:t>
            </a:r>
            <a:r>
              <a:rPr lang="mk-MK" b="1" dirty="0">
                <a:solidFill>
                  <a:srgbClr val="1F497D"/>
                </a:solidFill>
                <a:cs typeface="Arial"/>
              </a:rPr>
              <a:t> </a:t>
            </a:r>
            <a:r>
              <a:rPr lang="mk-MK" b="1" dirty="0" err="1">
                <a:solidFill>
                  <a:srgbClr val="1F497D"/>
                </a:solidFill>
                <a:cs typeface="Arial"/>
              </a:rPr>
              <a:t>ejected</a:t>
            </a:r>
            <a:r>
              <a:rPr lang="mk-MK" b="1" dirty="0">
                <a:solidFill>
                  <a:srgbClr val="1F497D"/>
                </a:solidFill>
                <a:cs typeface="Arial"/>
              </a:rPr>
              <a:t> </a:t>
            </a:r>
            <a:r>
              <a:rPr lang="mk-MK" b="1" dirty="0" err="1">
                <a:solidFill>
                  <a:srgbClr val="1F497D"/>
                </a:solidFill>
                <a:cs typeface="Arial"/>
              </a:rPr>
              <a:t>electrons</a:t>
            </a:r>
            <a:r>
              <a:rPr lang="mk-MK" b="1" dirty="0">
                <a:solidFill>
                  <a:srgbClr val="1F497D"/>
                </a:solidFill>
                <a:cs typeface="Arial"/>
              </a:rPr>
              <a:t> </a:t>
            </a:r>
            <a:r>
              <a:rPr lang="mk-MK" b="1" dirty="0" err="1">
                <a:solidFill>
                  <a:srgbClr val="1F497D"/>
                </a:solidFill>
                <a:cs typeface="Arial"/>
              </a:rPr>
              <a:t>is</a:t>
            </a:r>
            <a:r>
              <a:rPr lang="mk-MK" b="1" dirty="0">
                <a:solidFill>
                  <a:srgbClr val="1F497D"/>
                </a:solidFill>
                <a:cs typeface="Arial"/>
              </a:rPr>
              <a:t> </a:t>
            </a:r>
            <a:r>
              <a:rPr lang="mk-MK" b="1" dirty="0" err="1">
                <a:solidFill>
                  <a:srgbClr val="1F497D"/>
                </a:solidFill>
                <a:cs typeface="Arial"/>
              </a:rPr>
              <a:t>proportional</a:t>
            </a:r>
            <a:r>
              <a:rPr lang="mk-MK" b="1" dirty="0">
                <a:solidFill>
                  <a:srgbClr val="1F497D"/>
                </a:solidFill>
                <a:cs typeface="Arial"/>
              </a:rPr>
              <a:t> </a:t>
            </a:r>
            <a:r>
              <a:rPr lang="mk-MK" b="1" dirty="0" err="1">
                <a:solidFill>
                  <a:srgbClr val="1F497D"/>
                </a:solidFill>
                <a:cs typeface="Arial"/>
              </a:rPr>
              <a:t>to</a:t>
            </a:r>
            <a:r>
              <a:rPr lang="mk-MK" b="1" dirty="0">
                <a:solidFill>
                  <a:srgbClr val="1F497D"/>
                </a:solidFill>
                <a:cs typeface="Arial"/>
              </a:rPr>
              <a:t> </a:t>
            </a:r>
            <a:r>
              <a:rPr lang="mk-MK" b="1" dirty="0" err="1">
                <a:solidFill>
                  <a:srgbClr val="1F497D"/>
                </a:solidFill>
                <a:cs typeface="Arial"/>
              </a:rPr>
              <a:t>the</a:t>
            </a:r>
            <a:r>
              <a:rPr lang="mk-MK" b="1" dirty="0">
                <a:solidFill>
                  <a:srgbClr val="1F497D"/>
                </a:solidFill>
                <a:cs typeface="Arial"/>
              </a:rPr>
              <a:t>  </a:t>
            </a:r>
            <a:r>
              <a:rPr lang="mk-MK" b="1" dirty="0" err="1">
                <a:solidFill>
                  <a:srgbClr val="1F497D"/>
                </a:solidFill>
                <a:cs typeface="Arial"/>
              </a:rPr>
              <a:t>intensity</a:t>
            </a:r>
            <a:r>
              <a:rPr lang="mk-MK" b="1" dirty="0">
                <a:solidFill>
                  <a:srgbClr val="1F497D"/>
                </a:solidFill>
                <a:cs typeface="Arial"/>
              </a:rPr>
              <a:t> </a:t>
            </a:r>
            <a:r>
              <a:rPr lang="mk-MK" b="1" dirty="0" err="1">
                <a:solidFill>
                  <a:srgbClr val="1F497D"/>
                </a:solidFill>
                <a:cs typeface="Arial"/>
              </a:rPr>
              <a:t>of</a:t>
            </a:r>
            <a:r>
              <a:rPr lang="mk-MK" b="1" dirty="0">
                <a:solidFill>
                  <a:srgbClr val="1F497D"/>
                </a:solidFill>
                <a:cs typeface="Arial"/>
              </a:rPr>
              <a:t> </a:t>
            </a:r>
            <a:r>
              <a:rPr lang="mk-MK" b="1" dirty="0" err="1">
                <a:solidFill>
                  <a:srgbClr val="1F497D"/>
                </a:solidFill>
                <a:cs typeface="Arial"/>
              </a:rPr>
              <a:t>the</a:t>
            </a:r>
            <a:r>
              <a:rPr lang="mk-MK" b="1" dirty="0">
                <a:solidFill>
                  <a:srgbClr val="1F497D"/>
                </a:solidFill>
                <a:cs typeface="Arial"/>
              </a:rPr>
              <a:t> </a:t>
            </a:r>
            <a:r>
              <a:rPr lang="mk-MK" b="1" dirty="0" err="1">
                <a:solidFill>
                  <a:srgbClr val="1F497D"/>
                </a:solidFill>
                <a:cs typeface="Arial"/>
              </a:rPr>
              <a:t>incident</a:t>
            </a:r>
            <a:r>
              <a:rPr lang="mk-MK" b="1" dirty="0">
                <a:solidFill>
                  <a:srgbClr val="1F497D"/>
                </a:solidFill>
                <a:cs typeface="Arial"/>
              </a:rPr>
              <a:t> </a:t>
            </a:r>
            <a:r>
              <a:rPr lang="mk-MK" b="1" dirty="0" err="1">
                <a:solidFill>
                  <a:srgbClr val="1F497D"/>
                </a:solidFill>
                <a:cs typeface="Arial"/>
              </a:rPr>
              <a:t>light</a:t>
            </a:r>
            <a:r>
              <a:rPr lang="mk-MK" b="1" dirty="0">
                <a:solidFill>
                  <a:srgbClr val="1F497D"/>
                </a:solidFill>
                <a:cs typeface="Arial"/>
              </a:rPr>
              <a:t>  </a:t>
            </a:r>
            <a:endParaRPr lang="mk-MK" b="1" dirty="0">
              <a:solidFill>
                <a:srgbClr val="1F497D"/>
              </a:solidFill>
            </a:endParaRPr>
          </a:p>
          <a:p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755822" y="2057400"/>
            <a:ext cx="4114800" cy="1676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>
                <a:cs typeface="Arial"/>
              </a:rPr>
              <a:t>Intensity is proportional to the number </a:t>
            </a:r>
            <a:r>
              <a:rPr lang="mk-MK" dirty="0" err="1">
                <a:cs typeface="Arial"/>
              </a:rPr>
              <a:t>of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photons</a:t>
            </a:r>
            <a:endParaRPr lang="en-US" dirty="0" err="1"/>
          </a:p>
        </p:txBody>
      </p:sp>
      <p:sp>
        <p:nvSpPr>
          <p:cNvPr id="5" name="Cloud 4"/>
          <p:cNvSpPr/>
          <p:nvPr/>
        </p:nvSpPr>
        <p:spPr>
          <a:xfrm>
            <a:off x="4419600" y="3429000"/>
            <a:ext cx="4191000" cy="1447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 err="1">
                <a:cs typeface="Arial"/>
              </a:rPr>
              <a:t>The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more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photons</a:t>
            </a:r>
            <a:r>
              <a:rPr lang="mk-MK" dirty="0">
                <a:cs typeface="Arial"/>
              </a:rPr>
              <a:t>, </a:t>
            </a:r>
            <a:r>
              <a:rPr lang="mk-MK" dirty="0" err="1">
                <a:cs typeface="Arial"/>
              </a:rPr>
              <a:t>the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more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ejected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electrons</a:t>
            </a:r>
            <a:endParaRPr lang="mk-MK" dirty="0" err="1"/>
          </a:p>
        </p:txBody>
      </p:sp>
      <p:sp>
        <p:nvSpPr>
          <p:cNvPr id="2" name="TextBox 1"/>
          <p:cNvSpPr txBox="1"/>
          <p:nvPr/>
        </p:nvSpPr>
        <p:spPr>
          <a:xfrm>
            <a:off x="755650" y="5295900"/>
            <a:ext cx="5526927" cy="95410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Higher intensity means a larger number of ejected electrons</a:t>
            </a:r>
          </a:p>
        </p:txBody>
      </p:sp>
    </p:spTree>
    <p:extLst>
      <p:ext uri="{BB962C8B-B14F-4D97-AF65-F5344CB8AC3E}">
        <p14:creationId xmlns:p14="http://schemas.microsoft.com/office/powerpoint/2010/main" val="322179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914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mk-MK" b="1" dirty="0" err="1">
                <a:solidFill>
                  <a:srgbClr val="1F497D"/>
                </a:solidFill>
                <a:cs typeface="Arial"/>
              </a:rPr>
              <a:t>The</a:t>
            </a:r>
            <a:r>
              <a:rPr lang="mk-MK" b="1" dirty="0">
                <a:solidFill>
                  <a:srgbClr val="1F497D"/>
                </a:solidFill>
                <a:cs typeface="Arial"/>
              </a:rPr>
              <a:t> </a:t>
            </a:r>
            <a:r>
              <a:rPr lang="mk-MK" b="1" dirty="0" err="1">
                <a:solidFill>
                  <a:srgbClr val="1F497D"/>
                </a:solidFill>
                <a:cs typeface="Arial"/>
              </a:rPr>
              <a:t>maximum</a:t>
            </a:r>
            <a:r>
              <a:rPr lang="mk-MK" b="1" dirty="0">
                <a:solidFill>
                  <a:srgbClr val="1F497D"/>
                </a:solidFill>
                <a:cs typeface="Arial"/>
              </a:rPr>
              <a:t> </a:t>
            </a:r>
            <a:r>
              <a:rPr lang="mk-MK" b="1" dirty="0" err="1">
                <a:solidFill>
                  <a:srgbClr val="1F497D"/>
                </a:solidFill>
                <a:cs typeface="Arial"/>
              </a:rPr>
              <a:t>kinetic</a:t>
            </a:r>
            <a:r>
              <a:rPr lang="mk-MK" b="1" dirty="0">
                <a:solidFill>
                  <a:srgbClr val="1F497D"/>
                </a:solidFill>
                <a:cs typeface="Arial"/>
              </a:rPr>
              <a:t> </a:t>
            </a:r>
            <a:r>
              <a:rPr lang="mk-MK" b="1" dirty="0" err="1">
                <a:solidFill>
                  <a:srgbClr val="1F497D"/>
                </a:solidFill>
                <a:cs typeface="Arial"/>
              </a:rPr>
              <a:t>energy</a:t>
            </a:r>
            <a:r>
              <a:rPr lang="mk-MK" b="1" dirty="0">
                <a:solidFill>
                  <a:srgbClr val="1F497D"/>
                </a:solidFill>
                <a:cs typeface="Arial"/>
              </a:rPr>
              <a:t> </a:t>
            </a:r>
            <a:r>
              <a:rPr lang="mk-MK" b="1" dirty="0" err="1">
                <a:solidFill>
                  <a:srgbClr val="1F497D"/>
                </a:solidFill>
                <a:cs typeface="Arial"/>
              </a:rPr>
              <a:t>of</a:t>
            </a:r>
            <a:r>
              <a:rPr lang="mk-MK" b="1" dirty="0">
                <a:solidFill>
                  <a:srgbClr val="1F497D"/>
                </a:solidFill>
                <a:cs typeface="Arial"/>
              </a:rPr>
              <a:t> </a:t>
            </a:r>
            <a:r>
              <a:rPr lang="mk-MK" b="1" dirty="0" err="1">
                <a:solidFill>
                  <a:srgbClr val="1F497D"/>
                </a:solidFill>
                <a:cs typeface="Arial"/>
              </a:rPr>
              <a:t>the</a:t>
            </a:r>
            <a:r>
              <a:rPr lang="mk-MK" b="1" dirty="0">
                <a:solidFill>
                  <a:srgbClr val="1F497D"/>
                </a:solidFill>
                <a:cs typeface="Arial"/>
              </a:rPr>
              <a:t> </a:t>
            </a:r>
            <a:r>
              <a:rPr lang="mk-MK" b="1" dirty="0" err="1">
                <a:solidFill>
                  <a:srgbClr val="1F497D"/>
                </a:solidFill>
                <a:cs typeface="Arial"/>
              </a:rPr>
              <a:t>electrons</a:t>
            </a:r>
            <a:r>
              <a:rPr lang="mk-MK" b="1" dirty="0">
                <a:solidFill>
                  <a:srgbClr val="1F497D"/>
                </a:solidFill>
                <a:cs typeface="Arial"/>
              </a:rPr>
              <a:t> </a:t>
            </a:r>
            <a:r>
              <a:rPr lang="mk-MK" b="1" dirty="0" err="1">
                <a:solidFill>
                  <a:srgbClr val="1F497D"/>
                </a:solidFill>
                <a:cs typeface="Arial"/>
              </a:rPr>
              <a:t>depends</a:t>
            </a:r>
            <a:r>
              <a:rPr lang="mk-MK" b="1" dirty="0">
                <a:solidFill>
                  <a:srgbClr val="1F497D"/>
                </a:solidFill>
                <a:cs typeface="Arial"/>
              </a:rPr>
              <a:t> </a:t>
            </a:r>
            <a:r>
              <a:rPr lang="mk-MK" b="1" dirty="0" err="1">
                <a:solidFill>
                  <a:srgbClr val="1F497D"/>
                </a:solidFill>
                <a:cs typeface="Arial"/>
              </a:rPr>
              <a:t>on</a:t>
            </a:r>
            <a:r>
              <a:rPr lang="mk-MK" b="1" dirty="0">
                <a:solidFill>
                  <a:srgbClr val="1F497D"/>
                </a:solidFill>
                <a:cs typeface="Arial"/>
              </a:rPr>
              <a:t>  </a:t>
            </a:r>
            <a:r>
              <a:rPr lang="mk-MK" b="1" dirty="0" err="1">
                <a:solidFill>
                  <a:srgbClr val="1F497D"/>
                </a:solidFill>
                <a:cs typeface="Arial"/>
              </a:rPr>
              <a:t>the</a:t>
            </a:r>
            <a:r>
              <a:rPr lang="mk-MK" b="1" dirty="0">
                <a:solidFill>
                  <a:srgbClr val="1F497D"/>
                </a:solidFill>
                <a:cs typeface="Arial"/>
              </a:rPr>
              <a:t> </a:t>
            </a:r>
            <a:r>
              <a:rPr lang="mk-MK" b="1" dirty="0" err="1">
                <a:solidFill>
                  <a:srgbClr val="1F497D"/>
                </a:solidFill>
                <a:cs typeface="Arial"/>
              </a:rPr>
              <a:t>frequency</a:t>
            </a:r>
            <a:r>
              <a:rPr lang="mk-MK" b="1" dirty="0">
                <a:solidFill>
                  <a:srgbClr val="1F497D"/>
                </a:solidFill>
                <a:cs typeface="Arial"/>
              </a:rPr>
              <a:t> </a:t>
            </a:r>
            <a:r>
              <a:rPr lang="mk-MK" b="1" dirty="0" err="1">
                <a:solidFill>
                  <a:srgbClr val="1F497D"/>
                </a:solidFill>
                <a:cs typeface="Arial"/>
              </a:rPr>
              <a:t>of</a:t>
            </a:r>
            <a:r>
              <a:rPr lang="mk-MK" b="1" dirty="0">
                <a:solidFill>
                  <a:srgbClr val="1F497D"/>
                </a:solidFill>
                <a:cs typeface="Arial"/>
              </a:rPr>
              <a:t> </a:t>
            </a:r>
            <a:r>
              <a:rPr lang="mk-MK" b="1" dirty="0" err="1">
                <a:solidFill>
                  <a:srgbClr val="1F497D"/>
                </a:solidFill>
                <a:cs typeface="Arial"/>
              </a:rPr>
              <a:t>the</a:t>
            </a:r>
            <a:r>
              <a:rPr lang="mk-MK" b="1" dirty="0">
                <a:solidFill>
                  <a:srgbClr val="1F497D"/>
                </a:solidFill>
                <a:cs typeface="Arial"/>
              </a:rPr>
              <a:t> </a:t>
            </a:r>
            <a:r>
              <a:rPr lang="mk-MK" b="1" dirty="0" err="1">
                <a:solidFill>
                  <a:srgbClr val="1F497D"/>
                </a:solidFill>
                <a:cs typeface="Arial"/>
              </a:rPr>
              <a:t>light</a:t>
            </a:r>
            <a:r>
              <a:rPr lang="mk-MK" b="1" dirty="0">
                <a:solidFill>
                  <a:srgbClr val="1F497D"/>
                </a:solidFill>
                <a:cs typeface="Arial"/>
              </a:rPr>
              <a:t> </a:t>
            </a:r>
            <a:endParaRPr lang="ru-RU" b="1" dirty="0">
              <a:solidFill>
                <a:srgbClr val="1F497D"/>
              </a:solidFill>
            </a:endParaRP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loud 6"/>
              <p:cNvSpPr/>
              <p:nvPr/>
            </p:nvSpPr>
            <p:spPr>
              <a:xfrm>
                <a:off x="6248400" y="2057400"/>
                <a:ext cx="1752600" cy="914400"/>
              </a:xfrm>
              <a:prstGeom prst="clou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𝑚𝑖𝑛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Cloud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2057400"/>
                <a:ext cx="1752600" cy="914400"/>
              </a:xfrm>
              <a:prstGeom prst="cloud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loud 7"/>
              <p:cNvSpPr/>
              <p:nvPr/>
            </p:nvSpPr>
            <p:spPr>
              <a:xfrm>
                <a:off x="5855042" y="3200400"/>
                <a:ext cx="1460157" cy="609600"/>
              </a:xfrm>
              <a:prstGeom prst="clou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</a:rPr>
                        <m:t>𝜆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8" name="Cloud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5042" y="3200400"/>
                <a:ext cx="1460157" cy="609600"/>
              </a:xfrm>
              <a:prstGeom prst="cloud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loud 8"/>
              <p:cNvSpPr/>
              <p:nvPr/>
            </p:nvSpPr>
            <p:spPr>
              <a:xfrm>
                <a:off x="3505200" y="3352800"/>
                <a:ext cx="1981200" cy="1066800"/>
              </a:xfrm>
              <a:prstGeom prst="clou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???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𝑚𝑖𝑛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9" name="Cloud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3352800"/>
                <a:ext cx="1981200" cy="1066800"/>
              </a:xfrm>
              <a:prstGeom prst="cloud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loud 9"/>
              <p:cNvSpPr/>
              <p:nvPr/>
            </p:nvSpPr>
            <p:spPr>
              <a:xfrm>
                <a:off x="838200" y="3352800"/>
                <a:ext cx="2057400" cy="1219200"/>
              </a:xfrm>
              <a:prstGeom prst="clou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𝑚𝑎𝑥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𝑐h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0" name="Cloud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352800"/>
                <a:ext cx="2057400" cy="1219200"/>
              </a:xfrm>
              <a:prstGeom prst="cloud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>
            <p:extLst>
              <p:ext uri="{D42A27DB-BD31-4B8C-83A1-F6EECF244321}">
                <p14:modId xmlns:p14="http://schemas.microsoft.com/office/powerpoint/2010/main" val="3757642345"/>
              </p:ext>
            </p:extLst>
          </p:nvPr>
        </p:nvSpPr>
        <p:spPr>
          <a:xfrm>
            <a:off x="2828925" y="5029200"/>
            <a:ext cx="5526927" cy="954107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There is a maximum wavelength for which electrons are ejected</a:t>
            </a:r>
          </a:p>
        </p:txBody>
      </p:sp>
      <p:pic>
        <p:nvPicPr>
          <p:cNvPr id="12" name="Picture 12" descr="bubble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6738" y="1562100"/>
            <a:ext cx="2743200" cy="1533525"/>
          </a:xfrm>
          <a:prstGeom prst="rect">
            <a:avLst/>
          </a:prstGeom>
        </p:spPr>
      </p:pic>
      <p:pic>
        <p:nvPicPr>
          <p:cNvPr id="14" name="Picture 14" descr="bubbles - Co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24200" y="1769853"/>
            <a:ext cx="27432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74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7705165" cy="914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mk-MK" b="1" dirty="0" err="1">
                <a:solidFill>
                  <a:srgbClr val="1F497D"/>
                </a:solidFill>
                <a:cs typeface="Arial"/>
              </a:rPr>
              <a:t>Whether</a:t>
            </a:r>
            <a:r>
              <a:rPr lang="mk-MK" b="1" dirty="0">
                <a:solidFill>
                  <a:srgbClr val="1F497D"/>
                </a:solidFill>
                <a:cs typeface="Arial"/>
              </a:rPr>
              <a:t> </a:t>
            </a:r>
            <a:r>
              <a:rPr lang="mk-MK" b="1" dirty="0" err="1">
                <a:solidFill>
                  <a:srgbClr val="1F497D"/>
                </a:solidFill>
                <a:cs typeface="Arial"/>
              </a:rPr>
              <a:t>electrons</a:t>
            </a:r>
            <a:r>
              <a:rPr lang="mk-MK" b="1" dirty="0">
                <a:solidFill>
                  <a:srgbClr val="1F497D"/>
                </a:solidFill>
                <a:cs typeface="Arial"/>
              </a:rPr>
              <a:t> </a:t>
            </a:r>
            <a:r>
              <a:rPr lang="mk-MK" b="1" dirty="0" err="1">
                <a:solidFill>
                  <a:srgbClr val="1F497D"/>
                </a:solidFill>
                <a:cs typeface="Arial"/>
              </a:rPr>
              <a:t>are</a:t>
            </a:r>
            <a:r>
              <a:rPr lang="mk-MK" b="1" dirty="0">
                <a:solidFill>
                  <a:srgbClr val="1F497D"/>
                </a:solidFill>
                <a:cs typeface="Arial"/>
              </a:rPr>
              <a:t> </a:t>
            </a:r>
            <a:r>
              <a:rPr lang="mk-MK" b="1" dirty="0" err="1">
                <a:solidFill>
                  <a:srgbClr val="1F497D"/>
                </a:solidFill>
                <a:cs typeface="Arial"/>
              </a:rPr>
              <a:t>ejected</a:t>
            </a:r>
            <a:r>
              <a:rPr lang="mk-MK" b="1" dirty="0">
                <a:solidFill>
                  <a:srgbClr val="1F497D"/>
                </a:solidFill>
                <a:cs typeface="Arial"/>
              </a:rPr>
              <a:t> </a:t>
            </a:r>
            <a:r>
              <a:rPr lang="mk-MK" b="1" dirty="0" err="1">
                <a:solidFill>
                  <a:srgbClr val="1F497D"/>
                </a:solidFill>
                <a:cs typeface="Arial"/>
              </a:rPr>
              <a:t>is</a:t>
            </a:r>
            <a:r>
              <a:rPr lang="mk-MK" b="1" dirty="0">
                <a:solidFill>
                  <a:srgbClr val="1F497D"/>
                </a:solidFill>
                <a:cs typeface="Arial"/>
              </a:rPr>
              <a:t> </a:t>
            </a:r>
            <a:r>
              <a:rPr lang="mk-MK" b="1" dirty="0" err="1">
                <a:solidFill>
                  <a:srgbClr val="1F497D"/>
                </a:solidFill>
                <a:cs typeface="Arial"/>
              </a:rPr>
              <a:t>dependent</a:t>
            </a:r>
            <a:r>
              <a:rPr lang="mk-MK" b="1" dirty="0">
                <a:solidFill>
                  <a:srgbClr val="1F497D"/>
                </a:solidFill>
                <a:cs typeface="Arial"/>
              </a:rPr>
              <a:t> </a:t>
            </a:r>
            <a:r>
              <a:rPr lang="mk-MK" b="1" dirty="0" err="1">
                <a:solidFill>
                  <a:srgbClr val="1F497D"/>
                </a:solidFill>
                <a:cs typeface="Arial"/>
              </a:rPr>
              <a:t>on</a:t>
            </a:r>
            <a:r>
              <a:rPr lang="mk-MK" b="1" dirty="0">
                <a:solidFill>
                  <a:srgbClr val="1F497D"/>
                </a:solidFill>
                <a:cs typeface="Arial"/>
              </a:rPr>
              <a:t> </a:t>
            </a:r>
            <a:r>
              <a:rPr lang="mk-MK" b="1" dirty="0" err="1">
                <a:solidFill>
                  <a:srgbClr val="1F497D"/>
                </a:solidFill>
                <a:cs typeface="Arial"/>
              </a:rPr>
              <a:t>the</a:t>
            </a:r>
            <a:r>
              <a:rPr lang="mk-MK" b="1" dirty="0">
                <a:solidFill>
                  <a:srgbClr val="1F497D"/>
                </a:solidFill>
                <a:cs typeface="Arial"/>
              </a:rPr>
              <a:t>     </a:t>
            </a:r>
            <a:r>
              <a:rPr lang="mk-MK" b="1" dirty="0" err="1">
                <a:solidFill>
                  <a:srgbClr val="1F497D"/>
                </a:solidFill>
                <a:cs typeface="Arial"/>
              </a:rPr>
              <a:t>frequency</a:t>
            </a:r>
            <a:r>
              <a:rPr lang="mk-MK" b="1" dirty="0">
                <a:solidFill>
                  <a:srgbClr val="1F497D"/>
                </a:solidFill>
                <a:cs typeface="Arial"/>
              </a:rPr>
              <a:t> </a:t>
            </a:r>
            <a:r>
              <a:rPr lang="mk-MK" b="1" dirty="0" err="1">
                <a:solidFill>
                  <a:srgbClr val="1F497D"/>
                </a:solidFill>
                <a:cs typeface="Arial"/>
              </a:rPr>
              <a:t>of</a:t>
            </a:r>
            <a:r>
              <a:rPr lang="mk-MK" b="1" dirty="0">
                <a:solidFill>
                  <a:srgbClr val="1F497D"/>
                </a:solidFill>
                <a:cs typeface="Arial"/>
              </a:rPr>
              <a:t> </a:t>
            </a:r>
            <a:r>
              <a:rPr lang="mk-MK" b="1" dirty="0" err="1">
                <a:solidFill>
                  <a:srgbClr val="1F497D"/>
                </a:solidFill>
                <a:cs typeface="Arial"/>
              </a:rPr>
              <a:t>the</a:t>
            </a:r>
            <a:r>
              <a:rPr lang="mk-MK" b="1" dirty="0">
                <a:solidFill>
                  <a:srgbClr val="1F497D"/>
                </a:solidFill>
                <a:cs typeface="Arial"/>
              </a:rPr>
              <a:t> </a:t>
            </a:r>
            <a:r>
              <a:rPr lang="mk-MK" b="1" dirty="0" err="1">
                <a:solidFill>
                  <a:srgbClr val="1F497D"/>
                </a:solidFill>
                <a:cs typeface="Arial"/>
              </a:rPr>
              <a:t>light</a:t>
            </a:r>
            <a:r>
              <a:rPr lang="mk-MK" b="1" dirty="0">
                <a:solidFill>
                  <a:srgbClr val="1F497D"/>
                </a:solidFill>
                <a:cs typeface="Arial"/>
              </a:rPr>
              <a:t> </a:t>
            </a:r>
            <a:endParaRPr lang="ru-RU" b="1" dirty="0">
              <a:solidFill>
                <a:srgbClr val="1F497D"/>
              </a:solidFill>
            </a:endParaRPr>
          </a:p>
          <a:p>
            <a:pPr marL="0" indent="0">
              <a:buNone/>
            </a:pPr>
            <a:endParaRPr lang="mk-MK" b="1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loud 3"/>
              <p:cNvSpPr/>
              <p:nvPr/>
            </p:nvSpPr>
            <p:spPr>
              <a:xfrm>
                <a:off x="1600200" y="1859340"/>
                <a:ext cx="2590800" cy="914400"/>
              </a:xfrm>
              <a:prstGeom prst="clou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h𝑓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Cloud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859340"/>
                <a:ext cx="2590800" cy="914400"/>
              </a:xfrm>
              <a:prstGeom prst="cloud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loud 4"/>
              <p:cNvSpPr/>
              <p:nvPr/>
            </p:nvSpPr>
            <p:spPr>
              <a:xfrm>
                <a:off x="4876800" y="2468940"/>
                <a:ext cx="2349842" cy="914400"/>
              </a:xfrm>
              <a:prstGeom prst="clou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h𝑓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Cloud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2468940"/>
                <a:ext cx="2349842" cy="914400"/>
              </a:xfrm>
              <a:prstGeom prst="cloud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loud 6"/>
              <p:cNvSpPr/>
              <p:nvPr/>
            </p:nvSpPr>
            <p:spPr>
              <a:xfrm>
                <a:off x="1872049" y="3383340"/>
                <a:ext cx="2318951" cy="914400"/>
              </a:xfrm>
              <a:prstGeom prst="clou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h𝑓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Cloud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049" y="3383340"/>
                <a:ext cx="2318951" cy="914400"/>
              </a:xfrm>
              <a:prstGeom prst="cloud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410075" y="4648200"/>
            <a:ext cx="4195482" cy="138499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800" dirty="0">
                <a:cs typeface="Arial"/>
              </a:rPr>
              <a:t>For higher frequency the electrons have a higher kinetic energy </a:t>
            </a:r>
            <a:r>
              <a:rPr lang="en-US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1131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914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mk-MK" b="1" dirty="0" err="1">
                <a:solidFill>
                  <a:srgbClr val="1F497D"/>
                </a:solidFill>
                <a:cs typeface="Arial"/>
              </a:rPr>
              <a:t>At</a:t>
            </a:r>
            <a:r>
              <a:rPr lang="mk-MK" b="1" dirty="0">
                <a:solidFill>
                  <a:srgbClr val="1F497D"/>
                </a:solidFill>
                <a:cs typeface="Arial"/>
              </a:rPr>
              <a:t> </a:t>
            </a:r>
            <a:r>
              <a:rPr lang="mk-MK" b="1" dirty="0" err="1">
                <a:solidFill>
                  <a:srgbClr val="1F497D"/>
                </a:solidFill>
                <a:cs typeface="Arial"/>
              </a:rPr>
              <a:t>low</a:t>
            </a:r>
            <a:r>
              <a:rPr lang="mk-MK" b="1" dirty="0">
                <a:solidFill>
                  <a:srgbClr val="1F497D"/>
                </a:solidFill>
                <a:cs typeface="Arial"/>
              </a:rPr>
              <a:t> </a:t>
            </a:r>
            <a:r>
              <a:rPr lang="mk-MK" b="1" dirty="0" err="1">
                <a:solidFill>
                  <a:srgbClr val="1F497D"/>
                </a:solidFill>
                <a:cs typeface="Arial"/>
              </a:rPr>
              <a:t>intensities</a:t>
            </a:r>
            <a:r>
              <a:rPr lang="mk-MK" b="1" dirty="0">
                <a:solidFill>
                  <a:srgbClr val="1F497D"/>
                </a:solidFill>
                <a:cs typeface="Arial"/>
              </a:rPr>
              <a:t>, </a:t>
            </a:r>
            <a:r>
              <a:rPr lang="mk-MK" b="1" dirty="0" err="1">
                <a:solidFill>
                  <a:srgbClr val="1F497D"/>
                </a:solidFill>
                <a:cs typeface="Arial"/>
              </a:rPr>
              <a:t>electrons</a:t>
            </a:r>
            <a:r>
              <a:rPr lang="mk-MK" b="1" dirty="0">
                <a:solidFill>
                  <a:srgbClr val="1F497D"/>
                </a:solidFill>
                <a:cs typeface="Arial"/>
              </a:rPr>
              <a:t> </a:t>
            </a:r>
            <a:r>
              <a:rPr lang="mk-MK" b="1" dirty="0" err="1">
                <a:solidFill>
                  <a:srgbClr val="1F497D"/>
                </a:solidFill>
                <a:cs typeface="Arial"/>
              </a:rPr>
              <a:t>are</a:t>
            </a:r>
            <a:r>
              <a:rPr lang="mk-MK" b="1" dirty="0">
                <a:solidFill>
                  <a:srgbClr val="1F497D"/>
                </a:solidFill>
                <a:cs typeface="Arial"/>
              </a:rPr>
              <a:t> </a:t>
            </a:r>
            <a:r>
              <a:rPr lang="mk-MK" b="1" dirty="0" err="1">
                <a:solidFill>
                  <a:srgbClr val="1F497D"/>
                </a:solidFill>
                <a:cs typeface="Arial"/>
              </a:rPr>
              <a:t>ejected</a:t>
            </a:r>
            <a:r>
              <a:rPr lang="mk-MK" b="1" dirty="0">
                <a:solidFill>
                  <a:srgbClr val="1F497D"/>
                </a:solidFill>
                <a:cs typeface="Arial"/>
              </a:rPr>
              <a:t> </a:t>
            </a:r>
            <a:r>
              <a:rPr lang="mk-MK" b="1" dirty="0" err="1">
                <a:solidFill>
                  <a:srgbClr val="1F497D"/>
                </a:solidFill>
                <a:cs typeface="Arial"/>
              </a:rPr>
              <a:t>immediately</a:t>
            </a:r>
            <a:r>
              <a:rPr lang="en-US" b="1" dirty="0">
                <a:solidFill>
                  <a:srgbClr val="1F497D"/>
                </a:solidFill>
                <a:cs typeface="Arial"/>
              </a:rPr>
              <a:t>  </a:t>
            </a:r>
            <a:endParaRPr lang="en-US" b="1" dirty="0">
              <a:solidFill>
                <a:srgbClr val="1F497D"/>
              </a:solidFill>
            </a:endParaRPr>
          </a:p>
        </p:txBody>
      </p:sp>
      <p:sp>
        <p:nvSpPr>
          <p:cNvPr id="4" name="Cloud 3"/>
          <p:cNvSpPr/>
          <p:nvPr/>
        </p:nvSpPr>
        <p:spPr>
          <a:xfrm>
            <a:off x="1143000" y="1569810"/>
            <a:ext cx="3429000" cy="179826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 err="1">
                <a:cs typeface="Arial"/>
              </a:rPr>
              <a:t>Photoelectric</a:t>
            </a:r>
            <a:r>
              <a:rPr lang="mk-MK" dirty="0">
                <a:cs typeface="Arial"/>
              </a:rPr>
              <a:t> </a:t>
            </a:r>
            <a:r>
              <a:rPr lang="mk-MK" dirty="0" err="1">
                <a:cs typeface="Arial"/>
              </a:rPr>
              <a:t>effect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as</a:t>
            </a:r>
            <a:r>
              <a:rPr lang="mk-MK" dirty="0">
                <a:cs typeface="Arial"/>
              </a:rPr>
              <a:t> a </a:t>
            </a:r>
            <a:r>
              <a:rPr lang="mk-MK" dirty="0" err="1">
                <a:cs typeface="Arial"/>
              </a:rPr>
              <a:t>collision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between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two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particles</a:t>
            </a:r>
            <a:r>
              <a:rPr lang="mk-MK" dirty="0">
                <a:cs typeface="Arial"/>
              </a:rPr>
              <a:t> </a:t>
            </a:r>
            <a:endParaRPr lang="mk-MK" dirty="0"/>
          </a:p>
        </p:txBody>
      </p:sp>
      <p:sp>
        <p:nvSpPr>
          <p:cNvPr id="5" name="Cloud 4"/>
          <p:cNvSpPr/>
          <p:nvPr/>
        </p:nvSpPr>
        <p:spPr>
          <a:xfrm>
            <a:off x="4800600" y="2408010"/>
            <a:ext cx="3657600" cy="195066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 err="1">
                <a:cs typeface="Arial"/>
              </a:rPr>
              <a:t>The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electron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absorbs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the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energy</a:t>
            </a:r>
            <a:r>
              <a:rPr lang="mk-MK" dirty="0">
                <a:cs typeface="Arial"/>
              </a:rPr>
              <a:t> </a:t>
            </a:r>
            <a:r>
              <a:rPr lang="mk-MK" dirty="0" err="1">
                <a:cs typeface="Arial"/>
              </a:rPr>
              <a:t>in</a:t>
            </a:r>
            <a:r>
              <a:rPr lang="mk-MK" dirty="0">
                <a:cs typeface="Arial"/>
              </a:rPr>
              <a:t> a very </a:t>
            </a:r>
            <a:r>
              <a:rPr lang="mk-MK" dirty="0" err="1">
                <a:cs typeface="Arial"/>
              </a:rPr>
              <a:t>short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time</a:t>
            </a:r>
            <a:r>
              <a:rPr lang="mk-MK" dirty="0">
                <a:cs typeface="Arial"/>
              </a:rPr>
              <a:t> (</a:t>
            </a:r>
            <a:r>
              <a:rPr lang="mk-MK" dirty="0" err="1">
                <a:cs typeface="Arial"/>
              </a:rPr>
              <a:t>almost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immediately</a:t>
            </a:r>
            <a:r>
              <a:rPr lang="mk-MK" dirty="0">
                <a:cs typeface="Arial"/>
              </a:rPr>
              <a:t>)</a:t>
            </a:r>
            <a:endParaRPr lang="mk-MK" dirty="0"/>
          </a:p>
        </p:txBody>
      </p:sp>
      <p:sp>
        <p:nvSpPr>
          <p:cNvPr id="2" name="TextBox 1"/>
          <p:cNvSpPr txBox="1"/>
          <p:nvPr/>
        </p:nvSpPr>
        <p:spPr>
          <a:xfrm>
            <a:off x="1666875" y="4525963"/>
            <a:ext cx="3590364" cy="4616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400" dirty="0">
                <a:cs typeface="Arial"/>
              </a:rPr>
              <a:t>No delay at low intensity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1735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dirty="0" err="1">
                <a:cs typeface="Arial"/>
              </a:rPr>
              <a:t>Main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ideas</a:t>
            </a:r>
            <a:endParaRPr lang="en-US" dirty="0" err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876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mk-MK" dirty="0" err="1">
                <a:cs typeface="Arial"/>
              </a:rPr>
              <a:t>Light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is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transmitted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as</a:t>
            </a:r>
            <a:r>
              <a:rPr lang="mk-MK" dirty="0">
                <a:cs typeface="Arial"/>
              </a:rPr>
              <a:t> </a:t>
            </a:r>
            <a:r>
              <a:rPr lang="mk-MK" dirty="0" err="1">
                <a:cs typeface="Arial"/>
              </a:rPr>
              <a:t>photons</a:t>
            </a:r>
            <a:endParaRPr lang="mk-MK" dirty="0"/>
          </a:p>
          <a:p>
            <a:r>
              <a:rPr lang="mk-MK" dirty="0" err="1">
                <a:cs typeface="Arial"/>
              </a:rPr>
              <a:t>Photons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are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light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quanta</a:t>
            </a:r>
            <a:endParaRPr lang="mk-MK" dirty="0" err="1"/>
          </a:p>
          <a:p>
            <a:r>
              <a:rPr lang="mk-MK" dirty="0">
                <a:cs typeface="Arial"/>
              </a:rPr>
              <a:t>A </a:t>
            </a:r>
            <a:r>
              <a:rPr lang="mk-MK" dirty="0" err="1">
                <a:cs typeface="Arial"/>
              </a:rPr>
              <a:t>photon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is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both</a:t>
            </a:r>
            <a:r>
              <a:rPr lang="mk-MK" dirty="0">
                <a:cs typeface="Arial"/>
              </a:rPr>
              <a:t> a </a:t>
            </a:r>
            <a:r>
              <a:rPr lang="mk-MK" dirty="0" err="1">
                <a:cs typeface="Arial"/>
              </a:rPr>
              <a:t>wave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and</a:t>
            </a:r>
            <a:r>
              <a:rPr lang="mk-MK" dirty="0">
                <a:cs typeface="Arial"/>
              </a:rPr>
              <a:t> a </a:t>
            </a:r>
            <a:r>
              <a:rPr lang="mk-MK" dirty="0" err="1">
                <a:cs typeface="Arial"/>
              </a:rPr>
              <a:t>particle</a:t>
            </a:r>
          </a:p>
          <a:p>
            <a:r>
              <a:rPr lang="mk-MK" dirty="0" err="1">
                <a:cs typeface="Arial"/>
              </a:rPr>
              <a:t>The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photoelectric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effect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is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explained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by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the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existence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of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photons</a:t>
            </a:r>
            <a:r>
              <a:rPr lang="mk-MK" dirty="0">
                <a:cs typeface="Arial"/>
              </a:rPr>
              <a:t> </a:t>
            </a:r>
          </a:p>
          <a:p>
            <a:r>
              <a:rPr lang="mk-MK" dirty="0" err="1">
                <a:cs typeface="Arial"/>
              </a:rPr>
              <a:t>This</a:t>
            </a:r>
            <a:r>
              <a:rPr lang="mk-MK" dirty="0">
                <a:cs typeface="Arial"/>
              </a:rPr>
              <a:t> </a:t>
            </a:r>
            <a:r>
              <a:rPr lang="mk-MK" dirty="0" err="1">
                <a:cs typeface="Arial"/>
              </a:rPr>
              <a:t>lead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to</a:t>
            </a:r>
            <a:r>
              <a:rPr lang="mk-MK" dirty="0">
                <a:cs typeface="Arial"/>
              </a:rPr>
              <a:t> </a:t>
            </a:r>
            <a:r>
              <a:rPr lang="mk-MK" dirty="0" err="1">
                <a:cs typeface="Arial"/>
              </a:rPr>
              <a:t>significant</a:t>
            </a:r>
            <a:r>
              <a:rPr lang="mk-MK" dirty="0">
                <a:cs typeface="Arial"/>
              </a:rPr>
              <a:t> </a:t>
            </a:r>
            <a:r>
              <a:rPr lang="mk-MK" dirty="0" err="1">
                <a:cs typeface="Arial"/>
              </a:rPr>
              <a:t>developements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in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science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and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technology</a:t>
            </a:r>
            <a:endParaRPr lang="mk-MK" dirty="0" err="1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290309"/>
            <a:ext cx="2119184" cy="25532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27597" y="4411042"/>
            <a:ext cx="6340003" cy="17948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Thank you, Einstein!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2573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dirty="0" err="1">
                <a:cs typeface="Arial"/>
              </a:rPr>
              <a:t>The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experiment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of</a:t>
            </a:r>
            <a:r>
              <a:rPr lang="mk-MK" dirty="0">
                <a:cs typeface="Arial"/>
              </a:rPr>
              <a:t> </a:t>
            </a:r>
            <a:r>
              <a:rPr lang="en-US" dirty="0"/>
              <a:t>Heinrich Hertz</a:t>
            </a:r>
          </a:p>
        </p:txBody>
      </p:sp>
      <p:pic>
        <p:nvPicPr>
          <p:cNvPr id="5" name="Content Placeholder 4" descr="Hertz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705428"/>
            <a:ext cx="3923810" cy="3628571"/>
          </a:xfrm>
        </p:spPr>
      </p:pic>
      <p:sp>
        <p:nvSpPr>
          <p:cNvPr id="4" name="Cloud 3"/>
          <p:cNvSpPr/>
          <p:nvPr/>
        </p:nvSpPr>
        <p:spPr>
          <a:xfrm>
            <a:off x="6756400" y="1371600"/>
            <a:ext cx="2362200" cy="1295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 b="1" dirty="0"/>
          </a:p>
          <a:p>
            <a:pPr algn="ctr"/>
            <a:r>
              <a:rPr lang="en-US" b="1" dirty="0">
                <a:cs typeface="Arial"/>
              </a:rPr>
              <a:t>In the year 1887</a:t>
            </a:r>
            <a:endParaRPr lang="mk-MK" b="1" dirty="0"/>
          </a:p>
          <a:p>
            <a:pPr algn="ctr"/>
            <a:endParaRPr lang="en-US" b="1" dirty="0"/>
          </a:p>
        </p:txBody>
      </p:sp>
      <p:sp>
        <p:nvSpPr>
          <p:cNvPr id="6" name="Cloud 5"/>
          <p:cNvSpPr/>
          <p:nvPr/>
        </p:nvSpPr>
        <p:spPr>
          <a:xfrm>
            <a:off x="4953000" y="2819400"/>
            <a:ext cx="3278547" cy="183074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 b="1" dirty="0"/>
          </a:p>
          <a:p>
            <a:pPr algn="ctr"/>
            <a:r>
              <a:rPr lang="mk-MK" b="1" dirty="0" err="1">
                <a:cs typeface="Arial"/>
              </a:rPr>
              <a:t>Through</a:t>
            </a:r>
            <a:r>
              <a:rPr lang="mk-MK" b="1" dirty="0">
                <a:cs typeface="Arial"/>
              </a:rPr>
              <a:t> </a:t>
            </a:r>
            <a:r>
              <a:rPr lang="mk-MK" b="1" dirty="0" err="1">
                <a:cs typeface="Arial"/>
              </a:rPr>
              <a:t>glass</a:t>
            </a:r>
            <a:r>
              <a:rPr lang="mk-MK" b="1" dirty="0">
                <a:cs typeface="Arial"/>
              </a:rPr>
              <a:t> a </a:t>
            </a:r>
            <a:r>
              <a:rPr lang="mk-MK" b="1" dirty="0" err="1">
                <a:cs typeface="Arial"/>
              </a:rPr>
              <a:t>weak</a:t>
            </a:r>
            <a:r>
              <a:rPr lang="mk-MK" b="1" dirty="0">
                <a:cs typeface="Arial"/>
              </a:rPr>
              <a:t> </a:t>
            </a:r>
            <a:r>
              <a:rPr lang="mk-MK" b="1" dirty="0" err="1">
                <a:cs typeface="Arial"/>
              </a:rPr>
              <a:t>spark</a:t>
            </a:r>
            <a:r>
              <a:rPr lang="mk-MK" b="1" dirty="0">
                <a:cs typeface="Arial"/>
              </a:rPr>
              <a:t>, </a:t>
            </a:r>
            <a:r>
              <a:rPr lang="mk-MK" b="1" dirty="0" err="1">
                <a:cs typeface="Arial"/>
              </a:rPr>
              <a:t>through</a:t>
            </a:r>
            <a:r>
              <a:rPr lang="mk-MK" b="1" dirty="0">
                <a:cs typeface="Arial"/>
              </a:rPr>
              <a:t> </a:t>
            </a:r>
            <a:r>
              <a:rPr lang="mk-MK" b="1" dirty="0" err="1">
                <a:cs typeface="Arial"/>
              </a:rPr>
              <a:t>quartz</a:t>
            </a:r>
            <a:r>
              <a:rPr lang="mk-MK" b="1" dirty="0">
                <a:cs typeface="Arial"/>
              </a:rPr>
              <a:t> a </a:t>
            </a:r>
            <a:r>
              <a:rPr lang="mk-MK" b="1" dirty="0" err="1">
                <a:cs typeface="Arial"/>
              </a:rPr>
              <a:t>stronger</a:t>
            </a:r>
            <a:r>
              <a:rPr lang="mk-MK" b="1" dirty="0">
                <a:cs typeface="Arial"/>
              </a:rPr>
              <a:t> </a:t>
            </a:r>
            <a:r>
              <a:rPr lang="mk-MK" b="1" dirty="0" err="1">
                <a:cs typeface="Arial"/>
              </a:rPr>
              <a:t>spark</a:t>
            </a:r>
            <a:endParaRPr lang="mk-MK" b="1" dirty="0" err="1"/>
          </a:p>
        </p:txBody>
      </p:sp>
      <p:sp>
        <p:nvSpPr>
          <p:cNvPr id="7" name="TextBox 6"/>
          <p:cNvSpPr txBox="1"/>
          <p:nvPr/>
        </p:nvSpPr>
        <p:spPr>
          <a:xfrm>
            <a:off x="3416300" y="4876800"/>
            <a:ext cx="4802547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mk-MK" sz="2400" u="sng" dirty="0" err="1">
                <a:cs typeface="Arial"/>
              </a:rPr>
              <a:t>Conclusion</a:t>
            </a:r>
            <a:r>
              <a:rPr lang="mk-MK" sz="2400" dirty="0"/>
              <a:t>: </a:t>
            </a:r>
            <a:r>
              <a:rPr lang="mk-MK" sz="2400" dirty="0" err="1"/>
              <a:t>When</a:t>
            </a:r>
            <a:r>
              <a:rPr lang="mk-MK" sz="2400" dirty="0"/>
              <a:t> </a:t>
            </a:r>
            <a:r>
              <a:rPr lang="mk-MK" sz="2400" dirty="0" err="1"/>
              <a:t>illuminated</a:t>
            </a:r>
            <a:r>
              <a:rPr lang="mk-MK" sz="2400" dirty="0"/>
              <a:t> </a:t>
            </a:r>
            <a:r>
              <a:rPr lang="mk-MK" sz="2400" dirty="0" err="1"/>
              <a:t>with</a:t>
            </a:r>
            <a:r>
              <a:rPr lang="mk-MK" sz="2400" dirty="0"/>
              <a:t> UV </a:t>
            </a:r>
            <a:r>
              <a:rPr lang="mk-MK" sz="2400" dirty="0" err="1"/>
              <a:t>light</a:t>
            </a:r>
            <a:r>
              <a:rPr lang="mk-MK" sz="2400" dirty="0"/>
              <a:t>, </a:t>
            </a:r>
            <a:r>
              <a:rPr lang="mk-MK" sz="2400" dirty="0" err="1"/>
              <a:t>the</a:t>
            </a:r>
            <a:r>
              <a:rPr lang="mk-MK" sz="2400" dirty="0"/>
              <a:t> </a:t>
            </a:r>
            <a:r>
              <a:rPr lang="mk-MK" sz="2400" dirty="0" err="1"/>
              <a:t>electrons</a:t>
            </a:r>
            <a:r>
              <a:rPr lang="mk-MK" sz="2400" dirty="0"/>
              <a:t> </a:t>
            </a:r>
            <a:r>
              <a:rPr lang="mk-MK" sz="2400" dirty="0" err="1"/>
              <a:t>escape</a:t>
            </a:r>
            <a:r>
              <a:rPr lang="mk-MK" sz="2400" dirty="0"/>
              <a:t> </a:t>
            </a:r>
            <a:r>
              <a:rPr lang="mk-MK" sz="2400" dirty="0" err="1"/>
              <a:t>from</a:t>
            </a:r>
            <a:r>
              <a:rPr lang="mk-MK" sz="2400" dirty="0"/>
              <a:t> </a:t>
            </a:r>
            <a:r>
              <a:rPr lang="mk-MK" sz="2400" dirty="0" err="1"/>
              <a:t>the</a:t>
            </a:r>
            <a:r>
              <a:rPr lang="mk-MK" sz="2400" dirty="0"/>
              <a:t> </a:t>
            </a:r>
            <a:r>
              <a:rPr lang="mk-MK" sz="2400" dirty="0" err="1"/>
              <a:t>surface</a:t>
            </a:r>
            <a:r>
              <a:rPr lang="mk-MK" sz="2400" dirty="0"/>
              <a:t> </a:t>
            </a:r>
            <a:r>
              <a:rPr lang="mk-MK" sz="2400" dirty="0" err="1"/>
              <a:t>of</a:t>
            </a:r>
            <a:r>
              <a:rPr lang="mk-MK" sz="2400" dirty="0"/>
              <a:t> </a:t>
            </a:r>
            <a:r>
              <a:rPr lang="mk-MK" sz="2400" dirty="0" err="1"/>
              <a:t>the</a:t>
            </a:r>
            <a:r>
              <a:rPr lang="mk-MK" sz="2400" dirty="0"/>
              <a:t> </a:t>
            </a:r>
            <a:r>
              <a:rPr lang="mk-MK" sz="2400" dirty="0" err="1"/>
              <a:t>metal</a:t>
            </a:r>
            <a:r>
              <a:rPr lang="mk-MK" sz="2400" dirty="0"/>
              <a:t> </a:t>
            </a:r>
            <a:r>
              <a:rPr lang="mk-MK" sz="2400" dirty="0" err="1"/>
              <a:t>more</a:t>
            </a:r>
            <a:r>
              <a:rPr lang="mk-MK" sz="2400" dirty="0"/>
              <a:t> </a:t>
            </a:r>
            <a:r>
              <a:rPr lang="mk-MK" sz="2400" dirty="0" err="1"/>
              <a:t>easily</a:t>
            </a:r>
            <a:endParaRPr lang="mk-MK" sz="2400" dirty="0"/>
          </a:p>
        </p:txBody>
      </p:sp>
    </p:spTree>
    <p:extLst>
      <p:ext uri="{BB962C8B-B14F-4D97-AF65-F5344CB8AC3E}">
        <p14:creationId xmlns:p14="http://schemas.microsoft.com/office/powerpoint/2010/main" val="372359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752600"/>
          </a:xfrm>
        </p:spPr>
        <p:txBody>
          <a:bodyPr>
            <a:normAutofit/>
          </a:bodyPr>
          <a:lstStyle/>
          <a:p>
            <a:pPr algn="ctr"/>
            <a:r>
              <a:rPr lang="mk-MK" dirty="0" err="1">
                <a:cs typeface="Arial"/>
              </a:rPr>
              <a:t>Assumptions</a:t>
            </a:r>
            <a:r>
              <a:rPr lang="mk-MK" dirty="0">
                <a:cs typeface="Arial"/>
              </a:rPr>
              <a:t> </a:t>
            </a:r>
            <a:r>
              <a:rPr lang="mk-MK" dirty="0" err="1">
                <a:cs typeface="Arial"/>
              </a:rPr>
              <a:t>from</a:t>
            </a:r>
            <a:r>
              <a:rPr lang="mk-MK" dirty="0">
                <a:cs typeface="Arial"/>
              </a:rPr>
              <a:t> </a:t>
            </a:r>
            <a:r>
              <a:rPr lang="mk-MK" dirty="0" err="1">
                <a:cs typeface="Arial"/>
              </a:rPr>
              <a:t>classical</a:t>
            </a:r>
            <a:r>
              <a:rPr lang="mk-MK" dirty="0">
                <a:cs typeface="Arial"/>
              </a:rPr>
              <a:t> (</a:t>
            </a:r>
            <a:r>
              <a:rPr lang="mk-MK" dirty="0" err="1">
                <a:cs typeface="Arial"/>
              </a:rPr>
              <a:t>wave</a:t>
            </a:r>
            <a:r>
              <a:rPr lang="mk-MK" dirty="0">
                <a:cs typeface="Arial"/>
              </a:rPr>
              <a:t>) </a:t>
            </a:r>
            <a:r>
              <a:rPr lang="mk-MK" dirty="0" err="1">
                <a:cs typeface="Arial"/>
              </a:rPr>
              <a:t>theory</a:t>
            </a:r>
            <a:endParaRPr lang="mk-MK" dirty="0" err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3783667759"/>
              </p:ext>
            </p:extLst>
          </p:nvPr>
        </p:nvSpPr>
        <p:spPr>
          <a:xfrm>
            <a:off x="457200" y="1981200"/>
            <a:ext cx="8229600" cy="4495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mk-MK" dirty="0" err="1">
                <a:cs typeface="Arial"/>
              </a:rPr>
              <a:t>Number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of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ejected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electrons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is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proportional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to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the</a:t>
            </a:r>
            <a:r>
              <a:rPr lang="mk-MK" dirty="0">
                <a:cs typeface="Arial"/>
              </a:rPr>
              <a:t> </a:t>
            </a:r>
            <a:r>
              <a:rPr lang="mk-MK" dirty="0" err="1">
                <a:cs typeface="Arial"/>
              </a:rPr>
              <a:t>intensity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of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the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incident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light</a:t>
            </a:r>
            <a:endParaRPr lang="en-US" dirty="0" err="1">
              <a:cs typeface="Arial"/>
            </a:endParaRPr>
          </a:p>
          <a:p>
            <a:pPr marL="457200" indent="-457200">
              <a:buFont typeface="+mj-lt"/>
              <a:buAutoNum type="arabicParenR"/>
            </a:pPr>
            <a:r>
              <a:rPr lang="mk-MK" dirty="0" err="1">
                <a:cs typeface="Arial"/>
              </a:rPr>
              <a:t>Whether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electrons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are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ejected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is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dependent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on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the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intensity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of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light</a:t>
            </a:r>
            <a:endParaRPr lang="en-US" dirty="0"/>
          </a:p>
          <a:p>
            <a:pPr marL="457200" indent="-457200">
              <a:buFont typeface="+mj-lt"/>
              <a:buAutoNum type="arabicParenR"/>
            </a:pPr>
            <a:r>
              <a:rPr lang="mk-MK" dirty="0" err="1">
                <a:cs typeface="Arial"/>
              </a:rPr>
              <a:t>The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maximum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kinetic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energy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of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the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electrons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depends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on</a:t>
            </a:r>
            <a:r>
              <a:rPr lang="mk-MK" dirty="0">
                <a:cs typeface="Arial"/>
              </a:rPr>
              <a:t> </a:t>
            </a:r>
            <a:r>
              <a:rPr lang="mk-MK" dirty="0" err="1">
                <a:cs typeface="Arial"/>
              </a:rPr>
              <a:t>the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intensity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of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the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light</a:t>
            </a:r>
            <a:r>
              <a:rPr lang="mk-MK" dirty="0">
                <a:cs typeface="Arial"/>
              </a:rPr>
              <a:t> </a:t>
            </a:r>
          </a:p>
          <a:p>
            <a:pPr marL="457200" indent="-457200">
              <a:buFont typeface="+mj-lt"/>
              <a:buAutoNum type="arabicParenR"/>
            </a:pPr>
            <a:r>
              <a:rPr lang="mk-MK" dirty="0" err="1">
                <a:cs typeface="Arial"/>
              </a:rPr>
              <a:t>At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low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intensities</a:t>
            </a:r>
            <a:r>
              <a:rPr lang="mk-MK" dirty="0">
                <a:cs typeface="Arial"/>
              </a:rPr>
              <a:t>, </a:t>
            </a:r>
            <a:r>
              <a:rPr lang="mk-MK" dirty="0" err="1">
                <a:cs typeface="Arial"/>
              </a:rPr>
              <a:t>some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time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is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needed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in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order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to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eject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electrons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974746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k-MK" dirty="0" err="1">
                <a:cs typeface="Arial"/>
              </a:rPr>
              <a:t>Testing</a:t>
            </a:r>
            <a:r>
              <a:rPr lang="mk-MK" dirty="0">
                <a:cs typeface="Arial"/>
              </a:rPr>
              <a:t> </a:t>
            </a:r>
            <a:r>
              <a:rPr lang="mk-MK" dirty="0" err="1">
                <a:cs typeface="Arial"/>
              </a:rPr>
              <a:t>for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photoelectic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effect</a:t>
            </a:r>
            <a:endParaRPr lang="mk-MK" dirty="0" err="1"/>
          </a:p>
        </p:txBody>
      </p:sp>
      <p:pic>
        <p:nvPicPr>
          <p:cNvPr id="6" name="Content Placeholder 5" descr="Eksperiment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828800"/>
            <a:ext cx="6658904" cy="4553586"/>
          </a:xfrm>
        </p:spPr>
      </p:pic>
      <p:sp>
        <p:nvSpPr>
          <p:cNvPr id="7" name="Cloud 6"/>
          <p:cNvSpPr/>
          <p:nvPr/>
        </p:nvSpPr>
        <p:spPr>
          <a:xfrm>
            <a:off x="6248400" y="1524000"/>
            <a:ext cx="2895600" cy="1371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1600" b="1" dirty="0" err="1">
                <a:cs typeface="Arial"/>
              </a:rPr>
              <a:t>We</a:t>
            </a:r>
            <a:r>
              <a:rPr lang="mk-MK" sz="1600" b="1" dirty="0">
                <a:cs typeface="Arial"/>
              </a:rPr>
              <a:t> </a:t>
            </a:r>
            <a:r>
              <a:rPr lang="mk-MK" sz="1600" b="1" dirty="0" err="1">
                <a:cs typeface="Arial"/>
              </a:rPr>
              <a:t>measure</a:t>
            </a:r>
            <a:r>
              <a:rPr lang="mk-MK" sz="1600" b="1" dirty="0">
                <a:cs typeface="Arial"/>
              </a:rPr>
              <a:t> </a:t>
            </a:r>
            <a:r>
              <a:rPr lang="mk-MK" sz="1600" b="1" dirty="0" err="1">
                <a:cs typeface="Arial"/>
              </a:rPr>
              <a:t>the</a:t>
            </a:r>
            <a:r>
              <a:rPr lang="mk-MK" sz="1600" b="1" dirty="0">
                <a:cs typeface="Arial"/>
              </a:rPr>
              <a:t> </a:t>
            </a:r>
            <a:r>
              <a:rPr lang="mk-MK" sz="1600" b="1" dirty="0" err="1">
                <a:cs typeface="Arial"/>
              </a:rPr>
              <a:t>volt-ampere</a:t>
            </a:r>
            <a:r>
              <a:rPr lang="mk-MK" sz="1600" b="1" dirty="0">
                <a:cs typeface="Arial"/>
              </a:rPr>
              <a:t> </a:t>
            </a:r>
            <a:r>
              <a:rPr lang="mk-MK" sz="1600" b="1" dirty="0" err="1">
                <a:cs typeface="Arial"/>
              </a:rPr>
              <a:t>characteristics</a:t>
            </a:r>
            <a:endParaRPr lang="mk-MK" sz="1600" b="1" dirty="0" err="1"/>
          </a:p>
        </p:txBody>
      </p:sp>
    </p:spTree>
    <p:extLst>
      <p:ext uri="{BB962C8B-B14F-4D97-AF65-F5344CB8AC3E}">
        <p14:creationId xmlns:p14="http://schemas.microsoft.com/office/powerpoint/2010/main" val="14577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752600"/>
          </a:xfrm>
        </p:spPr>
        <p:txBody>
          <a:bodyPr>
            <a:normAutofit/>
          </a:bodyPr>
          <a:lstStyle/>
          <a:p>
            <a:pPr algn="ctr"/>
            <a:r>
              <a:rPr lang="mk-MK" dirty="0" err="1">
                <a:cs typeface="Arial"/>
              </a:rPr>
              <a:t>Conclusions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about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the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photoelectric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effect</a:t>
            </a:r>
            <a:endParaRPr lang="mk-MK" dirty="0" err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95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mk-MK" dirty="0" err="1">
                <a:cs typeface="Arial"/>
              </a:rPr>
              <a:t>The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number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of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ejected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electrons</a:t>
            </a:r>
            <a:r>
              <a:rPr lang="mk-MK" dirty="0">
                <a:cs typeface="Arial"/>
              </a:rPr>
              <a:t> </a:t>
            </a:r>
            <a:r>
              <a:rPr lang="mk-MK" dirty="0" err="1">
                <a:cs typeface="Arial"/>
              </a:rPr>
              <a:t>is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proportional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to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the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intensity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of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the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incident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light</a:t>
            </a:r>
            <a:endParaRPr lang="mk-MK" dirty="0" err="1"/>
          </a:p>
          <a:p>
            <a:pPr marL="457200" indent="-457200">
              <a:buFont typeface="+mj-lt"/>
              <a:buAutoNum type="arabicParenR"/>
            </a:pPr>
            <a:r>
              <a:rPr lang="mk-MK" dirty="0" err="1">
                <a:cs typeface="Arial"/>
              </a:rPr>
              <a:t>Whether</a:t>
            </a:r>
            <a:r>
              <a:rPr lang="mk-MK" dirty="0">
                <a:cs typeface="Arial"/>
              </a:rPr>
              <a:t> </a:t>
            </a:r>
            <a:r>
              <a:rPr lang="mk-MK" dirty="0" err="1">
                <a:cs typeface="Arial"/>
              </a:rPr>
              <a:t>electrons</a:t>
            </a:r>
            <a:r>
              <a:rPr lang="mk-MK" dirty="0">
                <a:cs typeface="Arial"/>
              </a:rPr>
              <a:t> </a:t>
            </a:r>
            <a:r>
              <a:rPr lang="mk-MK" dirty="0" err="1">
                <a:cs typeface="Arial"/>
              </a:rPr>
              <a:t>are</a:t>
            </a:r>
            <a:r>
              <a:rPr lang="mk-MK" dirty="0">
                <a:cs typeface="Arial"/>
              </a:rPr>
              <a:t> </a:t>
            </a:r>
            <a:r>
              <a:rPr lang="mk-MK" dirty="0" err="1">
                <a:cs typeface="Arial"/>
              </a:rPr>
              <a:t>ejected</a:t>
            </a:r>
            <a:r>
              <a:rPr lang="mk-MK" dirty="0">
                <a:cs typeface="Arial"/>
              </a:rPr>
              <a:t> </a:t>
            </a:r>
            <a:r>
              <a:rPr lang="mk-MK" dirty="0" err="1">
                <a:cs typeface="Arial"/>
              </a:rPr>
              <a:t>is</a:t>
            </a:r>
            <a:r>
              <a:rPr lang="mk-MK" dirty="0">
                <a:cs typeface="Arial"/>
              </a:rPr>
              <a:t> </a:t>
            </a:r>
            <a:r>
              <a:rPr lang="mk-MK" dirty="0" err="1">
                <a:cs typeface="Arial"/>
              </a:rPr>
              <a:t>dependent</a:t>
            </a:r>
            <a:r>
              <a:rPr lang="mk-MK" dirty="0">
                <a:cs typeface="Arial"/>
              </a:rPr>
              <a:t> </a:t>
            </a:r>
            <a:r>
              <a:rPr lang="mk-MK" dirty="0" err="1">
                <a:cs typeface="Arial"/>
              </a:rPr>
              <a:t>on</a:t>
            </a:r>
            <a:r>
              <a:rPr lang="mk-MK" dirty="0">
                <a:cs typeface="Arial"/>
              </a:rPr>
              <a:t> </a:t>
            </a:r>
            <a:r>
              <a:rPr lang="mk-MK" dirty="0" err="1">
                <a:cs typeface="Arial"/>
              </a:rPr>
              <a:t>the</a:t>
            </a:r>
            <a:r>
              <a:rPr lang="mk-MK" dirty="0">
                <a:cs typeface="Arial"/>
              </a:rPr>
              <a:t>  </a:t>
            </a:r>
            <a:r>
              <a:rPr lang="mk-MK" dirty="0" err="1">
                <a:cs typeface="Arial"/>
              </a:rPr>
              <a:t>frequency</a:t>
            </a:r>
            <a:r>
              <a:rPr lang="mk-MK" dirty="0">
                <a:cs typeface="Arial"/>
              </a:rPr>
              <a:t> </a:t>
            </a:r>
            <a:r>
              <a:rPr lang="mk-MK" dirty="0" err="1">
                <a:cs typeface="Arial"/>
              </a:rPr>
              <a:t>of</a:t>
            </a:r>
            <a:r>
              <a:rPr lang="mk-MK" dirty="0">
                <a:cs typeface="Arial"/>
              </a:rPr>
              <a:t> </a:t>
            </a:r>
            <a:r>
              <a:rPr lang="mk-MK" dirty="0" err="1">
                <a:cs typeface="Arial"/>
              </a:rPr>
              <a:t>the</a:t>
            </a:r>
            <a:r>
              <a:rPr lang="mk-MK" dirty="0">
                <a:cs typeface="Arial"/>
              </a:rPr>
              <a:t> </a:t>
            </a:r>
            <a:r>
              <a:rPr lang="mk-MK" dirty="0" err="1">
                <a:cs typeface="Arial"/>
              </a:rPr>
              <a:t>light</a:t>
            </a:r>
            <a:endParaRPr lang="mk-MK" dirty="0" err="1"/>
          </a:p>
          <a:p>
            <a:pPr marL="457200" indent="-457200">
              <a:buFont typeface="+mj-lt"/>
              <a:buAutoNum type="arabicParenR"/>
            </a:pPr>
            <a:r>
              <a:rPr lang="mk-MK" dirty="0" err="1">
                <a:cs typeface="Arial"/>
              </a:rPr>
              <a:t>The</a:t>
            </a:r>
            <a:r>
              <a:rPr lang="mk-MK" dirty="0">
                <a:cs typeface="Arial"/>
              </a:rPr>
              <a:t> </a:t>
            </a:r>
            <a:r>
              <a:rPr lang="mk-MK" dirty="0" err="1">
                <a:cs typeface="Arial"/>
              </a:rPr>
              <a:t>maximum</a:t>
            </a:r>
            <a:r>
              <a:rPr lang="mk-MK" dirty="0">
                <a:cs typeface="Arial"/>
              </a:rPr>
              <a:t> </a:t>
            </a:r>
            <a:r>
              <a:rPr lang="mk-MK" dirty="0" err="1">
                <a:cs typeface="Arial"/>
              </a:rPr>
              <a:t>kinetic</a:t>
            </a:r>
            <a:r>
              <a:rPr lang="mk-MK" dirty="0">
                <a:cs typeface="Arial"/>
              </a:rPr>
              <a:t> </a:t>
            </a:r>
            <a:r>
              <a:rPr lang="mk-MK" dirty="0" err="1">
                <a:cs typeface="Arial"/>
              </a:rPr>
              <a:t>energy</a:t>
            </a:r>
            <a:r>
              <a:rPr lang="mk-MK" dirty="0">
                <a:cs typeface="Arial"/>
              </a:rPr>
              <a:t> </a:t>
            </a:r>
            <a:r>
              <a:rPr lang="mk-MK" dirty="0" err="1">
                <a:cs typeface="Arial"/>
              </a:rPr>
              <a:t>of</a:t>
            </a:r>
            <a:r>
              <a:rPr lang="mk-MK" dirty="0">
                <a:cs typeface="Arial"/>
              </a:rPr>
              <a:t> </a:t>
            </a:r>
            <a:r>
              <a:rPr lang="mk-MK" dirty="0" err="1">
                <a:cs typeface="Arial"/>
              </a:rPr>
              <a:t>the</a:t>
            </a:r>
            <a:r>
              <a:rPr lang="mk-MK" dirty="0">
                <a:cs typeface="Arial"/>
              </a:rPr>
              <a:t> </a:t>
            </a:r>
            <a:r>
              <a:rPr lang="mk-MK" dirty="0" err="1">
                <a:cs typeface="Arial"/>
              </a:rPr>
              <a:t>electrons</a:t>
            </a:r>
            <a:r>
              <a:rPr lang="mk-MK" dirty="0">
                <a:cs typeface="Arial"/>
              </a:rPr>
              <a:t> </a:t>
            </a:r>
            <a:r>
              <a:rPr lang="mk-MK" dirty="0" err="1">
                <a:cs typeface="Arial"/>
              </a:rPr>
              <a:t>depends</a:t>
            </a:r>
            <a:r>
              <a:rPr lang="mk-MK" dirty="0">
                <a:cs typeface="Arial"/>
              </a:rPr>
              <a:t> </a:t>
            </a:r>
            <a:r>
              <a:rPr lang="mk-MK" dirty="0" err="1">
                <a:cs typeface="Arial"/>
              </a:rPr>
              <a:t>on</a:t>
            </a:r>
            <a:r>
              <a:rPr lang="mk-MK" dirty="0">
                <a:cs typeface="Arial"/>
              </a:rPr>
              <a:t> </a:t>
            </a:r>
            <a:r>
              <a:rPr lang="mk-MK" dirty="0" err="1">
                <a:cs typeface="Arial"/>
              </a:rPr>
              <a:t>the</a:t>
            </a:r>
            <a:r>
              <a:rPr lang="mk-MK" dirty="0">
                <a:cs typeface="Arial"/>
              </a:rPr>
              <a:t> </a:t>
            </a:r>
            <a:r>
              <a:rPr lang="mk-MK" dirty="0" err="1">
                <a:cs typeface="Arial"/>
              </a:rPr>
              <a:t>frequency</a:t>
            </a:r>
            <a:r>
              <a:rPr lang="mk-MK" dirty="0">
                <a:cs typeface="Arial"/>
              </a:rPr>
              <a:t> </a:t>
            </a:r>
            <a:r>
              <a:rPr lang="mk-MK" dirty="0" err="1">
                <a:cs typeface="Arial"/>
              </a:rPr>
              <a:t>of</a:t>
            </a:r>
            <a:r>
              <a:rPr lang="mk-MK" dirty="0">
                <a:cs typeface="Arial"/>
              </a:rPr>
              <a:t> </a:t>
            </a:r>
            <a:r>
              <a:rPr lang="mk-MK" dirty="0" err="1">
                <a:cs typeface="Arial"/>
              </a:rPr>
              <a:t>the</a:t>
            </a:r>
            <a:r>
              <a:rPr lang="mk-MK" dirty="0">
                <a:cs typeface="Arial"/>
              </a:rPr>
              <a:t> </a:t>
            </a:r>
            <a:r>
              <a:rPr lang="mk-MK" dirty="0" err="1">
                <a:cs typeface="Arial"/>
              </a:rPr>
              <a:t>light</a:t>
            </a:r>
            <a:r>
              <a:rPr lang="mk-MK" dirty="0">
                <a:cs typeface="Arial"/>
              </a:rPr>
              <a:t> </a:t>
            </a:r>
            <a:r>
              <a:rPr lang="en-US" dirty="0">
                <a:cs typeface="Arial"/>
              </a:rPr>
              <a:t> </a:t>
            </a:r>
          </a:p>
          <a:p>
            <a:pPr marL="457200" indent="-457200">
              <a:buFont typeface="+mj-lt"/>
              <a:buAutoNum type="arabicParenR"/>
            </a:pPr>
            <a:r>
              <a:rPr lang="mk-MK" dirty="0" err="1">
                <a:cs typeface="Arial"/>
              </a:rPr>
              <a:t>At</a:t>
            </a:r>
            <a:r>
              <a:rPr lang="mk-MK" dirty="0">
                <a:cs typeface="Arial"/>
              </a:rPr>
              <a:t> </a:t>
            </a:r>
            <a:r>
              <a:rPr lang="mk-MK" dirty="0" err="1">
                <a:cs typeface="Arial"/>
              </a:rPr>
              <a:t>low</a:t>
            </a:r>
            <a:r>
              <a:rPr lang="mk-MK" dirty="0">
                <a:cs typeface="Arial"/>
              </a:rPr>
              <a:t> </a:t>
            </a:r>
            <a:r>
              <a:rPr lang="mk-MK" dirty="0" err="1">
                <a:cs typeface="Arial"/>
              </a:rPr>
              <a:t>intensities</a:t>
            </a:r>
            <a:r>
              <a:rPr lang="mk-MK" dirty="0">
                <a:cs typeface="Arial"/>
              </a:rPr>
              <a:t>, </a:t>
            </a:r>
            <a:r>
              <a:rPr lang="mk-MK" dirty="0" err="1">
                <a:cs typeface="Arial"/>
              </a:rPr>
              <a:t>electrons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are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ejected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immediately</a:t>
            </a:r>
          </a:p>
          <a:p>
            <a:pPr marL="457200" indent="-457200">
              <a:buFont typeface="+mj-lt"/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484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/>
              <a:t>...</a:t>
            </a:r>
            <a:r>
              <a:rPr lang="mk-MK" dirty="0" err="1"/>
              <a:t>from</a:t>
            </a:r>
            <a:r>
              <a:rPr lang="mk-MK" dirty="0"/>
              <a:t> </a:t>
            </a:r>
            <a:r>
              <a:rPr lang="mk-MK" dirty="0" err="1"/>
              <a:t>previous</a:t>
            </a:r>
            <a:r>
              <a:rPr lang="mk-MK" dirty="0"/>
              <a:t> </a:t>
            </a:r>
            <a:r>
              <a:rPr lang="mk-MK" dirty="0" err="1"/>
              <a:t>lessons</a:t>
            </a:r>
            <a:endParaRPr lang="en-US" dirty="0" err="1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00200"/>
            <a:ext cx="3926958" cy="4876800"/>
          </a:xfrm>
        </p:spPr>
      </p:pic>
      <p:sp>
        <p:nvSpPr>
          <p:cNvPr id="6" name="Cloud 5"/>
          <p:cNvSpPr/>
          <p:nvPr/>
        </p:nvSpPr>
        <p:spPr>
          <a:xfrm>
            <a:off x="6240162" y="5791200"/>
            <a:ext cx="2294238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 err="1">
                <a:cs typeface="Arial"/>
              </a:rPr>
              <a:t>Max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Planck</a:t>
            </a:r>
            <a:r>
              <a:rPr lang="mk-MK" dirty="0">
                <a:cs typeface="Arial"/>
              </a:rPr>
              <a:t> </a:t>
            </a:r>
            <a:r>
              <a:rPr lang="mk-MK" dirty="0"/>
              <a:t>(1858-1947)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1676400"/>
            <a:ext cx="3581400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mk-MK" sz="2800" dirty="0" err="1">
                <a:cs typeface="Arial"/>
              </a:rPr>
              <a:t>Energy</a:t>
            </a:r>
            <a:r>
              <a:rPr lang="mk-MK" sz="2800" dirty="0">
                <a:cs typeface="Arial"/>
              </a:rPr>
              <a:t> </a:t>
            </a:r>
            <a:r>
              <a:rPr lang="mk-MK" sz="2800" dirty="0" err="1">
                <a:cs typeface="Arial"/>
              </a:rPr>
              <a:t>is</a:t>
            </a:r>
            <a:r>
              <a:rPr lang="mk-MK" sz="2800" dirty="0">
                <a:cs typeface="Arial"/>
              </a:rPr>
              <a:t> </a:t>
            </a:r>
            <a:r>
              <a:rPr lang="mk-MK" sz="2800" dirty="0" err="1">
                <a:cs typeface="Arial"/>
              </a:rPr>
              <a:t>radiated</a:t>
            </a:r>
            <a:r>
              <a:rPr lang="mk-MK" sz="2800" dirty="0">
                <a:cs typeface="Arial"/>
              </a:rPr>
              <a:t> </a:t>
            </a:r>
            <a:r>
              <a:rPr lang="mk-MK" sz="2800" dirty="0" err="1">
                <a:cs typeface="Arial"/>
              </a:rPr>
              <a:t>in</a:t>
            </a:r>
            <a:r>
              <a:rPr lang="mk-MK" sz="2800" dirty="0">
                <a:cs typeface="Arial"/>
              </a:rPr>
              <a:t> </a:t>
            </a:r>
            <a:r>
              <a:rPr lang="mk-MK" sz="2800" dirty="0" err="1">
                <a:cs typeface="Arial"/>
              </a:rPr>
              <a:t>quanta</a:t>
            </a:r>
            <a:r>
              <a:rPr lang="mk-MK" sz="2800" dirty="0"/>
              <a:t>.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219200" y="3055938"/>
                <a:ext cx="2211808" cy="523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𝐸</m:t>
                      </m:r>
                      <m:r>
                        <a:rPr lang="en-US" sz="2800" i="1"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latin typeface="Cambria Math"/>
                        </a:rPr>
                        <m:t>𝑛h𝑓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3055938"/>
                <a:ext cx="2211808" cy="5238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082615" y="2969674"/>
            <a:ext cx="2486116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1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err="1">
                <a:cs typeface="Arial"/>
              </a:rPr>
              <a:t>Explanation</a:t>
            </a:r>
            <a:endParaRPr lang="en-US" dirty="0" err="1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609600"/>
            <a:ext cx="4004054" cy="5257801"/>
          </a:xfrm>
        </p:spPr>
      </p:pic>
      <p:sp>
        <p:nvSpPr>
          <p:cNvPr id="6" name="Cloud 5"/>
          <p:cNvSpPr/>
          <p:nvPr/>
        </p:nvSpPr>
        <p:spPr>
          <a:xfrm>
            <a:off x="5352535" y="5638800"/>
            <a:ext cx="30480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 err="1">
                <a:cs typeface="Arial"/>
              </a:rPr>
              <a:t>Albert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Einstein</a:t>
            </a:r>
            <a:endParaRPr lang="mk-MK" dirty="0" err="1"/>
          </a:p>
          <a:p>
            <a:pPr algn="ctr"/>
            <a:r>
              <a:rPr lang="mk-MK" dirty="0"/>
              <a:t>(1879-1955)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1789093"/>
            <a:ext cx="36576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mk-MK" sz="2800" dirty="0" err="1">
                <a:cs typeface="Arial"/>
              </a:rPr>
              <a:t>Energy</a:t>
            </a:r>
            <a:r>
              <a:rPr lang="mk-MK" sz="2800" dirty="0">
                <a:cs typeface="Arial"/>
              </a:rPr>
              <a:t> </a:t>
            </a:r>
            <a:r>
              <a:rPr lang="mk-MK" sz="2800" dirty="0" err="1">
                <a:cs typeface="Arial"/>
              </a:rPr>
              <a:t>is</a:t>
            </a:r>
            <a:r>
              <a:rPr lang="mk-MK" sz="2800" dirty="0">
                <a:cs typeface="Arial"/>
              </a:rPr>
              <a:t> </a:t>
            </a:r>
            <a:r>
              <a:rPr lang="mk-MK" sz="2800" dirty="0" err="1">
                <a:cs typeface="Arial"/>
              </a:rPr>
              <a:t>radiated</a:t>
            </a:r>
            <a:r>
              <a:rPr lang="mk-MK" sz="2800" dirty="0">
                <a:cs typeface="Arial"/>
              </a:rPr>
              <a:t> </a:t>
            </a:r>
            <a:endParaRPr lang="mk-MK" sz="2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04925" y="2824263"/>
            <a:ext cx="29718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mk-MK" sz="2800" dirty="0" err="1">
                <a:cs typeface="Arial"/>
              </a:rPr>
              <a:t>in</a:t>
            </a:r>
            <a:r>
              <a:rPr lang="mk-MK" sz="2800" dirty="0">
                <a:cs typeface="Arial"/>
              </a:rPr>
              <a:t> </a:t>
            </a:r>
            <a:r>
              <a:rPr lang="mk-MK" sz="2800" dirty="0" err="1">
                <a:cs typeface="Arial"/>
              </a:rPr>
              <a:t>quanta</a:t>
            </a:r>
            <a:endParaRPr lang="mk-MK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84362" y="2306678"/>
            <a:ext cx="33528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mk-MK" sz="2800" dirty="0" err="1">
                <a:cs typeface="Arial"/>
              </a:rPr>
              <a:t>and</a:t>
            </a:r>
            <a:r>
              <a:rPr lang="mk-MK" sz="2800" dirty="0">
                <a:cs typeface="Arial"/>
              </a:rPr>
              <a:t> </a:t>
            </a:r>
            <a:r>
              <a:rPr lang="mk-MK" sz="2800" dirty="0" err="1">
                <a:cs typeface="Arial"/>
              </a:rPr>
              <a:t>absorbed</a:t>
            </a:r>
            <a:endParaRPr lang="en-US" sz="2800" dirty="0"/>
          </a:p>
        </p:txBody>
      </p:sp>
      <p:sp>
        <p:nvSpPr>
          <p:cNvPr id="12" name="Explosion 1 11"/>
          <p:cNvSpPr/>
          <p:nvPr/>
        </p:nvSpPr>
        <p:spPr>
          <a:xfrm>
            <a:off x="663146" y="3573162"/>
            <a:ext cx="2743200" cy="1752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>
                <a:cs typeface="Arial"/>
              </a:rPr>
              <a:t>PHOTONS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385875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3.33333E-6 0.0555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3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8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9" grpId="1"/>
      <p:bldP spid="11" grpId="0"/>
      <p:bldP spid="12" grpId="0" animBg="1"/>
      <p:bldP spid="12" grpId="1" animBg="1"/>
      <p:bldP spid="12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err="1">
                <a:cs typeface="Arial"/>
              </a:rPr>
              <a:t>Photons</a:t>
            </a:r>
            <a:endParaRPr lang="en-US" dirty="0" err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200000"/>
              </a:lnSpc>
            </a:pPr>
            <a:r>
              <a:rPr lang="mk-MK" dirty="0" err="1">
                <a:cs typeface="Arial"/>
              </a:rPr>
              <a:t>Light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quanta</a:t>
            </a:r>
            <a:endParaRPr lang="mk-MK" dirty="0"/>
          </a:p>
          <a:p>
            <a:pPr>
              <a:lnSpc>
                <a:spcPct val="200000"/>
              </a:lnSpc>
            </a:pPr>
            <a:r>
              <a:rPr lang="mk-MK" dirty="0" err="1">
                <a:cs typeface="Arial"/>
              </a:rPr>
              <a:t>Always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moving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at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the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speed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of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light</a:t>
            </a:r>
            <a:endParaRPr lang="mk-MK" dirty="0" err="1"/>
          </a:p>
          <a:p>
            <a:pPr>
              <a:lnSpc>
                <a:spcPct val="200000"/>
              </a:lnSpc>
            </a:pPr>
            <a:r>
              <a:rPr lang="mk-MK" dirty="0" err="1">
                <a:cs typeface="Arial"/>
              </a:rPr>
              <a:t>Energy</a:t>
            </a:r>
            <a:endParaRPr lang="mk-MK" dirty="0"/>
          </a:p>
          <a:p>
            <a:pPr>
              <a:lnSpc>
                <a:spcPct val="200000"/>
              </a:lnSpc>
            </a:pPr>
            <a:r>
              <a:rPr lang="mk-MK" dirty="0" err="1">
                <a:cs typeface="Arial"/>
              </a:rPr>
              <a:t>Simultaneously</a:t>
            </a:r>
            <a:r>
              <a:rPr lang="mk-MK" dirty="0">
                <a:cs typeface="Arial"/>
              </a:rPr>
              <a:t> a </a:t>
            </a:r>
            <a:r>
              <a:rPr lang="mk-MK" dirty="0" err="1">
                <a:cs typeface="Arial"/>
              </a:rPr>
              <a:t>wave</a:t>
            </a:r>
            <a:r>
              <a:rPr lang="mk-MK" dirty="0">
                <a:cs typeface="Arial"/>
              </a:rPr>
              <a:t> </a:t>
            </a:r>
            <a:r>
              <a:rPr lang="mk-MK" dirty="0" err="1">
                <a:cs typeface="Arial"/>
              </a:rPr>
              <a:t>and</a:t>
            </a:r>
            <a:r>
              <a:rPr lang="mk-MK" dirty="0">
                <a:cs typeface="Arial"/>
              </a:rPr>
              <a:t> a </a:t>
            </a:r>
            <a:r>
              <a:rPr lang="mk-MK" dirty="0" err="1">
                <a:cs typeface="Arial"/>
              </a:rPr>
              <a:t>particle</a:t>
            </a:r>
            <a:r>
              <a:rPr lang="mk-MK" dirty="0">
                <a:cs typeface="Arial"/>
              </a:rPr>
              <a:t> </a:t>
            </a:r>
            <a:endParaRPr lang="mk-M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961533" y="3429000"/>
                <a:ext cx="146746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𝐸</m:t>
                      </m:r>
                      <m:r>
                        <a:rPr lang="en-US" sz="2800" i="1"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latin typeface="Cambria Math"/>
                        </a:rPr>
                        <m:t>h𝑓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1533" y="3429000"/>
                <a:ext cx="1467467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908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1143000"/>
            <a:ext cx="9372600" cy="9372600"/>
          </a:xfrm>
        </p:spPr>
      </p:pic>
    </p:spTree>
    <p:extLst>
      <p:ext uri="{BB962C8B-B14F-4D97-AF65-F5344CB8AC3E}">
        <p14:creationId xmlns:p14="http://schemas.microsoft.com/office/powerpoint/2010/main" val="6616810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315</TotalTime>
  <Words>241</Words>
  <Application>Microsoft Office PowerPoint</Application>
  <PresentationFormat>On-screen Show (4:3)</PresentationFormat>
  <Paragraphs>80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Cambria Math</vt:lpstr>
      <vt:lpstr>Clarity</vt:lpstr>
      <vt:lpstr>Photoelectric effect</vt:lpstr>
      <vt:lpstr>The experiment of Heinrich Hertz</vt:lpstr>
      <vt:lpstr>Assumptions from classical (wave) theory</vt:lpstr>
      <vt:lpstr>Testing for photoelectic effect</vt:lpstr>
      <vt:lpstr>Conclusions about the photoelectric effect</vt:lpstr>
      <vt:lpstr>...from previous lessons</vt:lpstr>
      <vt:lpstr>Explanation</vt:lpstr>
      <vt:lpstr>Photons</vt:lpstr>
      <vt:lpstr>PowerPoint Presentation</vt:lpstr>
      <vt:lpstr>What is the role of photons in the photoelectric effect?</vt:lpstr>
      <vt:lpstr>Work function</vt:lpstr>
      <vt:lpstr>Einstein's equation for the photoelectric effect </vt:lpstr>
      <vt:lpstr>Conclusions about the photoelectric effect </vt:lpstr>
      <vt:lpstr>PowerPoint Presentation</vt:lpstr>
      <vt:lpstr>PowerPoint Presentation</vt:lpstr>
      <vt:lpstr>PowerPoint Presentation</vt:lpstr>
      <vt:lpstr>PowerPoint Presentation</vt:lpstr>
      <vt:lpstr>Main ideas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Фотоелектричен ефект</dc:title>
  <dc:creator>Jana</dc:creator>
  <cp:lastModifiedBy>Bibe</cp:lastModifiedBy>
  <cp:revision>168</cp:revision>
  <dcterms:created xsi:type="dcterms:W3CDTF">2006-08-16T00:00:00Z</dcterms:created>
  <dcterms:modified xsi:type="dcterms:W3CDTF">2017-05-16T07:51:45Z</dcterms:modified>
</cp:coreProperties>
</file>